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3" r:id="rId2"/>
  </p:sldMasterIdLst>
  <p:notesMasterIdLst>
    <p:notesMasterId r:id="rId19"/>
  </p:notesMasterIdLst>
  <p:sldIdLst>
    <p:sldId id="539" r:id="rId3"/>
    <p:sldId id="545" r:id="rId4"/>
    <p:sldId id="504" r:id="rId5"/>
    <p:sldId id="546" r:id="rId6"/>
    <p:sldId id="540" r:id="rId7"/>
    <p:sldId id="544" r:id="rId8"/>
    <p:sldId id="547" r:id="rId9"/>
    <p:sldId id="548" r:id="rId10"/>
    <p:sldId id="542" r:id="rId11"/>
    <p:sldId id="557" r:id="rId12"/>
    <p:sldId id="543" r:id="rId13"/>
    <p:sldId id="555" r:id="rId14"/>
    <p:sldId id="556" r:id="rId15"/>
    <p:sldId id="552" r:id="rId16"/>
    <p:sldId id="553" r:id="rId17"/>
    <p:sldId id="554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8DA"/>
    <a:srgbClr val="FF3300"/>
    <a:srgbClr val="F76429"/>
    <a:srgbClr val="E7DF39"/>
    <a:srgbClr val="FF9966"/>
    <a:srgbClr val="FF6600"/>
    <a:srgbClr val="094DE5"/>
    <a:srgbClr val="0088EE"/>
    <a:srgbClr val="EA9416"/>
    <a:srgbClr val="2E82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0" autoAdjust="0"/>
    <p:restoredTop sz="99882" autoAdjust="0"/>
  </p:normalViewPr>
  <p:slideViewPr>
    <p:cSldViewPr snapToGrid="0" showGuides="1">
      <p:cViewPr varScale="1">
        <p:scale>
          <a:sx n="80" d="100"/>
          <a:sy n="80" d="100"/>
        </p:scale>
        <p:origin x="-1308" y="-78"/>
      </p:cViewPr>
      <p:guideLst>
        <p:guide orient="horz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2028" y="12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7413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387" y="2"/>
            <a:ext cx="3037413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83" y="4414513"/>
            <a:ext cx="5607038" cy="41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021"/>
            <a:ext cx="3037413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87" y="8829021"/>
            <a:ext cx="3037413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571FE2B2-2978-45FE-A80D-587AC1566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0A8C0-B0A2-45AC-ABAE-6473D1F3E92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8200" cy="3486150"/>
          </a:xfrm>
          <a:ln/>
        </p:spPr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0803A-9C67-464B-B243-E837EC9FA52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934114" y="4416100"/>
            <a:ext cx="5142177" cy="4183995"/>
          </a:xfrm>
          <a:noFill/>
          <a:ln/>
        </p:spPr>
        <p:txBody>
          <a:bodyPr lIns="93909" tIns="46955" rIns="93909" bIns="46955"/>
          <a:lstStyle/>
          <a:p>
            <a:pPr marL="111697" indent="-111697">
              <a:buFontTx/>
              <a:buChar char="•"/>
            </a:pPr>
            <a:r>
              <a:rPr lang="en-US" dirty="0" smtClean="0"/>
              <a:t>At Division Newport we use a bridge to depict the wide span of our work.  </a:t>
            </a:r>
          </a:p>
          <a:p>
            <a:pPr marL="111697" indent="-111697">
              <a:buFontTx/>
              <a:buChar char="•"/>
            </a:pPr>
            <a:endParaRPr lang="en-US" dirty="0" smtClean="0"/>
          </a:p>
          <a:p>
            <a:pPr marL="111697" indent="-111697">
              <a:buFontTx/>
              <a:buChar char="•"/>
            </a:pPr>
            <a:r>
              <a:rPr lang="en-US" dirty="0" smtClean="0"/>
              <a:t>From the conceptual work of science and technology on the left, such as the experimentation with super-</a:t>
            </a:r>
            <a:r>
              <a:rPr lang="en-US" dirty="0" err="1" smtClean="0"/>
              <a:t>cavitating</a:t>
            </a:r>
            <a:r>
              <a:rPr lang="en-US" dirty="0" smtClean="0"/>
              <a:t> high speed vehicles depicted here, through support for our deployed systems.  </a:t>
            </a:r>
          </a:p>
          <a:p>
            <a:pPr marL="111697" indent="-111697">
              <a:buFontTx/>
              <a:buChar char="•"/>
            </a:pPr>
            <a:endParaRPr lang="en-US" dirty="0" smtClean="0"/>
          </a:p>
          <a:p>
            <a:pPr marL="111697" indent="-111697">
              <a:buFontTx/>
              <a:buChar char="•"/>
            </a:pPr>
            <a:r>
              <a:rPr lang="en-US" dirty="0" smtClean="0"/>
              <a:t>We continuously assess and evolve our technical leadership and capability to meet priority needs of future undersea warfare .</a:t>
            </a:r>
          </a:p>
          <a:p>
            <a:pPr marL="111697" indent="-111697">
              <a:buFontTx/>
              <a:buChar char="•"/>
            </a:pPr>
            <a:endParaRPr lang="en-US" dirty="0" smtClean="0"/>
          </a:p>
          <a:p>
            <a:pPr marL="111697" indent="-111697">
              <a:buFontTx/>
              <a:buChar char="•"/>
            </a:pPr>
            <a:r>
              <a:rPr lang="en-US" dirty="0" smtClean="0"/>
              <a:t>We move capabilities and products across the bridge into the Fleet where our Sailors use them.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ln/>
        </p:spPr>
      </p:sp>
      <p:sp>
        <p:nvSpPr>
          <p:cNvPr id="4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934114" y="4416097"/>
            <a:ext cx="5142177" cy="4185532"/>
          </a:xfrm>
          <a:noFill/>
          <a:ln/>
        </p:spPr>
        <p:txBody>
          <a:bodyPr/>
          <a:lstStyle/>
          <a:p>
            <a:pPr marL="111697" indent="-111697">
              <a:buFontTx/>
              <a:buChar char="•"/>
            </a:pPr>
            <a:r>
              <a:rPr lang="en-US" dirty="0" smtClean="0"/>
              <a:t>As an research, development, test and evaluation activity we very focused on the future. </a:t>
            </a:r>
          </a:p>
          <a:p>
            <a:pPr marL="111697" indent="-111697">
              <a:buFontTx/>
              <a:buChar char="•"/>
            </a:pPr>
            <a:endParaRPr lang="en-US" dirty="0" smtClean="0"/>
          </a:p>
          <a:p>
            <a:pPr marL="111697" indent="-111697">
              <a:buFontTx/>
              <a:buChar char="•"/>
            </a:pPr>
            <a:r>
              <a:rPr lang="en-US" dirty="0" smtClean="0"/>
              <a:t>We have a robust science and technology program encouraging innovation and concept formulation. This slide depicts many of the efforts underway as we look at hardware, software, networked systems, human interaction and human/machine interfaces.</a:t>
            </a:r>
          </a:p>
          <a:p>
            <a:pPr marL="111697" indent="-111697">
              <a:buFontTx/>
              <a:buChar char="•"/>
            </a:pPr>
            <a:endParaRPr lang="en-US" dirty="0" smtClean="0"/>
          </a:p>
          <a:p>
            <a:pPr marL="111697" indent="-111697">
              <a:buFontTx/>
              <a:buChar char="•"/>
            </a:pPr>
            <a:r>
              <a:rPr lang="en-US" dirty="0" smtClean="0"/>
              <a:t>As innovators, we have developed numerous products that significantly improve </a:t>
            </a:r>
            <a:r>
              <a:rPr lang="en-US" dirty="0" err="1" smtClean="0"/>
              <a:t>warfighting</a:t>
            </a:r>
            <a:r>
              <a:rPr lang="en-US" dirty="0" smtClean="0"/>
              <a:t> capabilities, as evidenced by the many patents awarded to our scientists and engineers. </a:t>
            </a:r>
          </a:p>
          <a:p>
            <a:pPr marL="111697" indent="-111697">
              <a:buFontTx/>
              <a:buChar char="•"/>
            </a:pPr>
            <a:endParaRPr lang="en-US" dirty="0" smtClean="0"/>
          </a:p>
          <a:p>
            <a:pPr marL="111697" indent="-111697">
              <a:buFontTx/>
              <a:buChar char="•"/>
            </a:pPr>
            <a:r>
              <a:rPr lang="en-US" dirty="0" smtClean="0"/>
              <a:t>Over the past five years alone, NUWC personnel have been granted 330 patents covering a full range of technologies.  </a:t>
            </a:r>
          </a:p>
          <a:p>
            <a:pPr marL="111697" indent="-111697">
              <a:buFontTx/>
              <a:buChar char="•"/>
            </a:pPr>
            <a:endParaRPr lang="en-US" dirty="0" smtClean="0"/>
          </a:p>
          <a:p>
            <a:pPr marL="111697" indent="-111697">
              <a:buFontTx/>
              <a:buChar char="•"/>
            </a:pPr>
            <a:r>
              <a:rPr lang="en-US" dirty="0" smtClean="0"/>
              <a:t>We will continue our work to meet the USW challenges of today and tomorrow to keep the US Navy’s USW capabilities the strongest in the world.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3263"/>
            <a:ext cx="4622800" cy="3467100"/>
          </a:xfrm>
          <a:ln cap="flat"/>
        </p:spPr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  <a:tabLst>
                <a:tab pos="457174" algn="l"/>
              </a:tabLst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00025"/>
            <a:ext cx="1943100" cy="5895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00025"/>
            <a:ext cx="5676900" cy="5895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50" y="200025"/>
            <a:ext cx="574675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00025"/>
            <a:ext cx="7772400" cy="589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gradFill>
          <a:gsLst>
            <a:gs pos="0">
              <a:schemeClr val="bg1"/>
            </a:gs>
            <a:gs pos="83000">
              <a:schemeClr val="accent1">
                <a:shade val="67500"/>
                <a:satMod val="115000"/>
                <a:alpha val="58000"/>
              </a:schemeClr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90572"/>
            <a:ext cx="3627438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Official Use Only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72086" y="6581832"/>
            <a:ext cx="914400" cy="2286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0E6377-8FCB-4CFE-B621-1C537C7A2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73192"/>
            <a:ext cx="7772400" cy="5208558"/>
          </a:xfrm>
        </p:spPr>
        <p:txBody>
          <a:bodyPr>
            <a:noAutofit/>
          </a:bodyPr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00025"/>
            <a:ext cx="1943100" cy="5895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00025"/>
            <a:ext cx="5676900" cy="5895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50" y="200025"/>
            <a:ext cx="6573838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00025"/>
            <a:ext cx="7772400" cy="589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766" y="274638"/>
            <a:ext cx="706503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5449" y="200025"/>
            <a:ext cx="72932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7094"/>
            <a:ext cx="7772400" cy="475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102" name="Picture 15" descr="NAVSEA_newport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5900" y="115888"/>
            <a:ext cx="136366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874125" y="6672263"/>
            <a:ext cx="3079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fld id="{D296E4F8-574A-4B29-8DD2-6A9259A95684}" type="slidenum">
              <a:rPr lang="en-US" sz="800">
                <a:latin typeface="Arial" charset="0"/>
              </a:rPr>
              <a:pPr algn="r">
                <a:defRPr/>
              </a:pPr>
              <a:t>‹#›</a:t>
            </a:fld>
            <a:endParaRPr lang="en-US" sz="8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77" r:id="rId15"/>
    <p:sldLayoutId id="2147483678" r:id="rId16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ts val="600"/>
        </a:spcAft>
        <a:buChar char="•"/>
        <a:defRPr sz="2800">
          <a:solidFill>
            <a:schemeClr val="tx1"/>
          </a:solidFill>
          <a:latin typeface="Calibri" pitchFamily="34" charset="0"/>
          <a:ea typeface="+mn-ea"/>
          <a:cs typeface="Lucida Sans Unicode" pitchFamily="34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ts val="600"/>
        </a:spcAft>
        <a:buChar char="–"/>
        <a:defRPr sz="2400">
          <a:solidFill>
            <a:schemeClr val="tx1"/>
          </a:solidFill>
          <a:latin typeface="Calibri" pitchFamily="34" charset="0"/>
          <a:cs typeface="Lucida Sans Unicode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ts val="600"/>
        </a:spcAft>
        <a:buChar char="•"/>
        <a:defRPr sz="2000">
          <a:solidFill>
            <a:schemeClr val="tx1"/>
          </a:solidFill>
          <a:latin typeface="Calibri" pitchFamily="34" charset="0"/>
          <a:cs typeface="Lucida Sans Unicode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ts val="600"/>
        </a:spcAft>
        <a:buChar char="–"/>
        <a:defRPr sz="1800">
          <a:solidFill>
            <a:schemeClr val="tx1"/>
          </a:solidFill>
          <a:latin typeface="Calibri" pitchFamily="34" charset="0"/>
          <a:cs typeface="Lucida Sans Unicode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ts val="600"/>
        </a:spcAft>
        <a:buChar char="»"/>
        <a:defRPr sz="1800">
          <a:solidFill>
            <a:schemeClr val="tx1"/>
          </a:solidFill>
          <a:latin typeface="Calibri" pitchFamily="34" charset="0"/>
          <a:cs typeface="Lucida Sans Unicode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5000">
              <a:srgbClr val="46616E"/>
            </a:gs>
            <a:gs pos="0">
              <a:schemeClr val="tx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5450" y="247650"/>
            <a:ext cx="65738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0" name="Picture 15" descr="NAVSEA_newpor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5900" y="182334"/>
            <a:ext cx="136366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874125" y="6672263"/>
            <a:ext cx="3079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fld id="{397584CE-A9C1-47D4-93F8-654CF96A7B49}" type="slidenum">
              <a:rPr lang="en-US" sz="800">
                <a:latin typeface="Arial" charset="0"/>
              </a:rPr>
              <a:pPr algn="r">
                <a:defRPr/>
              </a:pPr>
              <a:t>‹#›</a:t>
            </a:fld>
            <a:endParaRPr lang="en-US" sz="800">
              <a:latin typeface="Arial" charset="0"/>
            </a:endParaRPr>
          </a:p>
        </p:txBody>
      </p:sp>
      <p:grpSp>
        <p:nvGrpSpPr>
          <p:cNvPr id="2" name="Group 52"/>
          <p:cNvGrpSpPr/>
          <p:nvPr/>
        </p:nvGrpSpPr>
        <p:grpSpPr>
          <a:xfrm>
            <a:off x="242310" y="1056232"/>
            <a:ext cx="8659380" cy="5715012"/>
            <a:chOff x="251882" y="971866"/>
            <a:chExt cx="8659380" cy="5715012"/>
          </a:xfrm>
        </p:grpSpPr>
        <p:pic>
          <p:nvPicPr>
            <p:cNvPr id="7" name="Picture 6" descr="bkgbox-tomorrow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82537" y="971866"/>
              <a:ext cx="2788926" cy="5715012"/>
            </a:xfrm>
            <a:prstGeom prst="rect">
              <a:avLst/>
            </a:prstGeom>
          </p:spPr>
        </p:pic>
        <p:pic>
          <p:nvPicPr>
            <p:cNvPr id="8" name="Picture 7" descr="bkgbox-next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49768" y="971866"/>
              <a:ext cx="2761494" cy="5715012"/>
            </a:xfrm>
            <a:prstGeom prst="rect">
              <a:avLst/>
            </a:prstGeom>
          </p:spPr>
        </p:pic>
        <p:pic>
          <p:nvPicPr>
            <p:cNvPr id="9" name="Picture 8" descr="bkgbox-today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1882" y="971866"/>
              <a:ext cx="2752350" cy="571501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 bwMode="auto">
          <a:xfrm>
            <a:off x="299357" y="6305550"/>
            <a:ext cx="8556172" cy="326571"/>
          </a:xfrm>
          <a:prstGeom prst="rect">
            <a:avLst/>
          </a:prstGeom>
          <a:gradFill flip="none" rotWithShape="1">
            <a:gsLst>
              <a:gs pos="82000">
                <a:srgbClr val="C00000"/>
              </a:gs>
              <a:gs pos="0">
                <a:srgbClr val="FFFF00"/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1" name="Picture 10" descr="arrowtimeline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74320" y="6288132"/>
            <a:ext cx="8595360" cy="36576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25400" dir="6000000" algn="ctr" rotWithShape="0">
              <a:srgbClr val="003550">
                <a:alpha val="83000"/>
              </a:srgbClr>
            </a:outerShdw>
          </a:effec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484621" y="6327653"/>
            <a:ext cx="19431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755650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Future Fleet</a:t>
            </a:r>
            <a:endParaRPr lang="en-US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239119" y="6327653"/>
            <a:ext cx="7375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55650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Today</a:t>
            </a:r>
            <a:endParaRPr lang="en-US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956613" y="6327653"/>
            <a:ext cx="123450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55650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Tomorrow</a:t>
            </a:r>
            <a:endParaRPr lang="en-US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hevron 14"/>
          <p:cNvSpPr/>
          <p:nvPr/>
        </p:nvSpPr>
        <p:spPr bwMode="auto">
          <a:xfrm>
            <a:off x="2139462" y="6355373"/>
            <a:ext cx="181707" cy="246185"/>
          </a:xfrm>
          <a:prstGeom prst="chevron">
            <a:avLst/>
          </a:prstGeom>
          <a:solidFill>
            <a:srgbClr val="FFCC2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Chevron 15"/>
          <p:cNvSpPr/>
          <p:nvPr/>
        </p:nvSpPr>
        <p:spPr bwMode="auto">
          <a:xfrm>
            <a:off x="2362200" y="6355373"/>
            <a:ext cx="181707" cy="246185"/>
          </a:xfrm>
          <a:prstGeom prst="chevron">
            <a:avLst/>
          </a:prstGeom>
          <a:solidFill>
            <a:srgbClr val="FFCC2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Chevron 16"/>
          <p:cNvSpPr/>
          <p:nvPr/>
        </p:nvSpPr>
        <p:spPr bwMode="auto">
          <a:xfrm>
            <a:off x="2590800" y="6355373"/>
            <a:ext cx="181707" cy="246185"/>
          </a:xfrm>
          <a:prstGeom prst="chevron">
            <a:avLst/>
          </a:prstGeom>
          <a:solidFill>
            <a:srgbClr val="FFCC2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Chevron 17"/>
          <p:cNvSpPr/>
          <p:nvPr/>
        </p:nvSpPr>
        <p:spPr bwMode="auto">
          <a:xfrm>
            <a:off x="2819400" y="6355373"/>
            <a:ext cx="181707" cy="246185"/>
          </a:xfrm>
          <a:prstGeom prst="chevron">
            <a:avLst/>
          </a:prstGeom>
          <a:solidFill>
            <a:srgbClr val="FFCC2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Chevron 18"/>
          <p:cNvSpPr/>
          <p:nvPr/>
        </p:nvSpPr>
        <p:spPr bwMode="auto">
          <a:xfrm>
            <a:off x="3048000" y="6355373"/>
            <a:ext cx="181707" cy="246185"/>
          </a:xfrm>
          <a:prstGeom prst="chevron">
            <a:avLst/>
          </a:prstGeom>
          <a:solidFill>
            <a:srgbClr val="FFCC2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Chevron 19"/>
          <p:cNvSpPr/>
          <p:nvPr/>
        </p:nvSpPr>
        <p:spPr bwMode="auto">
          <a:xfrm>
            <a:off x="3276600" y="6355373"/>
            <a:ext cx="181707" cy="246185"/>
          </a:xfrm>
          <a:prstGeom prst="chevron">
            <a:avLst/>
          </a:prstGeom>
          <a:solidFill>
            <a:srgbClr val="FFCC2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1" name="Chevron 20"/>
          <p:cNvSpPr/>
          <p:nvPr/>
        </p:nvSpPr>
        <p:spPr bwMode="auto">
          <a:xfrm>
            <a:off x="3505200" y="6355373"/>
            <a:ext cx="181707" cy="246185"/>
          </a:xfrm>
          <a:prstGeom prst="chevron">
            <a:avLst/>
          </a:prstGeom>
          <a:solidFill>
            <a:srgbClr val="FFCC2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2" name="Chevron 21"/>
          <p:cNvSpPr/>
          <p:nvPr/>
        </p:nvSpPr>
        <p:spPr bwMode="auto">
          <a:xfrm>
            <a:off x="5351586" y="6355373"/>
            <a:ext cx="181707" cy="246185"/>
          </a:xfrm>
          <a:prstGeom prst="chevron">
            <a:avLst/>
          </a:prstGeom>
          <a:solidFill>
            <a:srgbClr val="FFCC2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3" name="Chevron 22"/>
          <p:cNvSpPr/>
          <p:nvPr/>
        </p:nvSpPr>
        <p:spPr bwMode="auto">
          <a:xfrm>
            <a:off x="5562600" y="6355373"/>
            <a:ext cx="181707" cy="246185"/>
          </a:xfrm>
          <a:prstGeom prst="chevron">
            <a:avLst/>
          </a:prstGeom>
          <a:solidFill>
            <a:srgbClr val="FFCC2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4" name="Chevron 23"/>
          <p:cNvSpPr/>
          <p:nvPr/>
        </p:nvSpPr>
        <p:spPr bwMode="auto">
          <a:xfrm>
            <a:off x="5800726" y="6355373"/>
            <a:ext cx="181707" cy="246185"/>
          </a:xfrm>
          <a:prstGeom prst="chevron">
            <a:avLst/>
          </a:prstGeom>
          <a:solidFill>
            <a:srgbClr val="FFCC2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5" name="Chevron 24"/>
          <p:cNvSpPr/>
          <p:nvPr/>
        </p:nvSpPr>
        <p:spPr bwMode="auto">
          <a:xfrm>
            <a:off x="6038852" y="6355373"/>
            <a:ext cx="181707" cy="246185"/>
          </a:xfrm>
          <a:prstGeom prst="chevron">
            <a:avLst/>
          </a:prstGeom>
          <a:solidFill>
            <a:srgbClr val="FFCC2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Chevron 25"/>
          <p:cNvSpPr/>
          <p:nvPr/>
        </p:nvSpPr>
        <p:spPr bwMode="auto">
          <a:xfrm>
            <a:off x="6248400" y="6355373"/>
            <a:ext cx="181707" cy="246185"/>
          </a:xfrm>
          <a:prstGeom prst="chevron">
            <a:avLst/>
          </a:prstGeom>
          <a:solidFill>
            <a:srgbClr val="FFCC2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Chevron 26"/>
          <p:cNvSpPr/>
          <p:nvPr/>
        </p:nvSpPr>
        <p:spPr bwMode="auto">
          <a:xfrm>
            <a:off x="8429622" y="6355373"/>
            <a:ext cx="181707" cy="246185"/>
          </a:xfrm>
          <a:prstGeom prst="chevron">
            <a:avLst/>
          </a:prstGeom>
          <a:solidFill>
            <a:srgbClr val="FFCC2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Chevron 27"/>
          <p:cNvSpPr/>
          <p:nvPr/>
        </p:nvSpPr>
        <p:spPr bwMode="auto">
          <a:xfrm>
            <a:off x="8639170" y="6355373"/>
            <a:ext cx="181707" cy="246185"/>
          </a:xfrm>
          <a:prstGeom prst="chevron">
            <a:avLst/>
          </a:prstGeom>
          <a:solidFill>
            <a:srgbClr val="FFCC2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9" name="Chevron 28"/>
          <p:cNvSpPr/>
          <p:nvPr/>
        </p:nvSpPr>
        <p:spPr bwMode="auto">
          <a:xfrm>
            <a:off x="380994" y="6355373"/>
            <a:ext cx="181707" cy="246185"/>
          </a:xfrm>
          <a:prstGeom prst="chevron">
            <a:avLst/>
          </a:prstGeom>
          <a:solidFill>
            <a:srgbClr val="FFCC2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Chevron 29"/>
          <p:cNvSpPr/>
          <p:nvPr/>
        </p:nvSpPr>
        <p:spPr bwMode="auto">
          <a:xfrm>
            <a:off x="603732" y="6355373"/>
            <a:ext cx="181707" cy="246185"/>
          </a:xfrm>
          <a:prstGeom prst="chevron">
            <a:avLst/>
          </a:prstGeom>
          <a:solidFill>
            <a:srgbClr val="FFCC2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1" name="Chevron 30"/>
          <p:cNvSpPr/>
          <p:nvPr/>
        </p:nvSpPr>
        <p:spPr bwMode="auto">
          <a:xfrm>
            <a:off x="832332" y="6355373"/>
            <a:ext cx="181707" cy="246185"/>
          </a:xfrm>
          <a:prstGeom prst="chevron">
            <a:avLst/>
          </a:prstGeom>
          <a:solidFill>
            <a:srgbClr val="FFCC2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fedbizopps.gov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fedbizopps.gov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mes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f.griffin@navy.mil" TargetMode="External"/><Relationship Id="rId7" Type="http://schemas.openxmlformats.org/officeDocument/2006/relationships/image" Target="../media/image46.jpeg"/><Relationship Id="rId2" Type="http://schemas.openxmlformats.org/officeDocument/2006/relationships/hyperlink" Target="mailto:michael.j.larkin@navy.mi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hyperlink" Target="mailto:gregory.b.jones1@navy.mi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Theresa.Baus@navy.mil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wm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19.jpeg"/><Relationship Id="rId14" Type="http://schemas.openxmlformats.org/officeDocument/2006/relationships/image" Target="../media/image2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Overview_Cover-r2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898475" y="6476868"/>
            <a:ext cx="518159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dirty="0">
                <a:solidFill>
                  <a:schemeClr val="bg1"/>
                </a:solidFill>
                <a:latin typeface="Verdana" pitchFamily="34" charset="0"/>
              </a:rPr>
              <a:t>Approved for Public 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</a:rPr>
              <a:t>Release Distribution </a:t>
            </a:r>
            <a:r>
              <a:rPr lang="en-US" sz="900" dirty="0">
                <a:solidFill>
                  <a:schemeClr val="bg1"/>
                </a:solidFill>
                <a:latin typeface="Verdana" pitchFamily="34" charset="0"/>
              </a:rPr>
              <a:t>is Unlimited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21640" y="4065649"/>
            <a:ext cx="20299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  <a:latin typeface="Cambria" pitchFamily="18" charset="0"/>
                <a:cs typeface="Lucida Sans Unicode" pitchFamily="34" charset="0"/>
              </a:rPr>
              <a:t>12 June 2013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42345" y="3842751"/>
            <a:ext cx="828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2000"/>
                  </a:prst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endParaRPr lang="en-US" sz="1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2000"/>
                  </a:prst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8" name="Picture 15" descr="NAVSEA_newpo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4339" y="5764109"/>
            <a:ext cx="136366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34441" y="4578871"/>
            <a:ext cx="8280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  <a:latin typeface="Cambria" pitchFamily="18" charset="0"/>
                <a:cs typeface="Lucida Sans Unicode" pitchFamily="34" charset="0"/>
              </a:rPr>
              <a:t>Presented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  <a:latin typeface="Cambria" pitchFamily="18" charset="0"/>
                <a:cs typeface="Lucida Sans Unicode" pitchFamily="34" charset="0"/>
              </a:rPr>
              <a:t>b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  <a:latin typeface="Cambria" pitchFamily="18" charset="0"/>
                <a:cs typeface="Lucida Sans Unicode" pitchFamily="34" charset="0"/>
              </a:rPr>
              <a:t>y: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2000"/>
                  </a:prstClr>
                </a:outerShdw>
              </a:effectLst>
              <a:latin typeface="Cambria" pitchFamily="18" charset="0"/>
              <a:cs typeface="Lucida Sans Unicode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19447" y="4872692"/>
            <a:ext cx="48788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Dr. Theresa A. Baus</a:t>
            </a:r>
            <a:br>
              <a:rPr lang="en-US" sz="1600" b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Head, Technology Partnerships Office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NUWC Division Newport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6597" y="2500829"/>
            <a:ext cx="398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Partnerships, Collaborations 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and Facilities Use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Teaming with NUWCDIVNPT in Response to a Solicitation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41" y="1799803"/>
            <a:ext cx="4241494" cy="3047619"/>
          </a:xfrm>
        </p:spPr>
        <p:txBody>
          <a:bodyPr/>
          <a:lstStyle/>
          <a:p>
            <a:r>
              <a:rPr lang="en-US" sz="2000" dirty="0" smtClean="0"/>
              <a:t>Division assets available for teaming</a:t>
            </a:r>
          </a:p>
          <a:p>
            <a:r>
              <a:rPr lang="en-US" sz="2000" dirty="0" smtClean="0"/>
              <a:t>Non-binding Letter of Intent provided</a:t>
            </a:r>
          </a:p>
          <a:p>
            <a:r>
              <a:rPr lang="en-US" sz="2000" dirty="0" smtClean="0"/>
              <a:t>CRADA, WFPP or direct funding</a:t>
            </a:r>
          </a:p>
          <a:p>
            <a:r>
              <a:rPr lang="en-US" sz="2000" dirty="0" smtClean="0"/>
              <a:t>Division must preserve its Technical Agent role for Navy</a:t>
            </a:r>
          </a:p>
          <a:p>
            <a:pPr lvl="1"/>
            <a:r>
              <a:rPr lang="en-US" sz="2000" dirty="0" smtClean="0"/>
              <a:t>May not be able to participate</a:t>
            </a:r>
          </a:p>
          <a:p>
            <a:endParaRPr lang="en-US" dirty="0"/>
          </a:p>
        </p:txBody>
      </p:sp>
      <p:pic>
        <p:nvPicPr>
          <p:cNvPr id="1026" name="Picture 2" descr="http://www.militaryaerospace.com/content/dam/mae/online-articles/2013/04/navy%20ships%20submarines%2015%20April%20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2658" y="2110915"/>
            <a:ext cx="4000500" cy="2190750"/>
          </a:xfrm>
          <a:prstGeom prst="rect">
            <a:avLst/>
          </a:prstGeom>
          <a:noFill/>
        </p:spPr>
      </p:pic>
      <p:pic>
        <p:nvPicPr>
          <p:cNvPr id="5" name="Picture 4" descr="TPO_Laurels_Logo_FINAL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421" y="5035932"/>
            <a:ext cx="3291840" cy="146304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7001691" y="1027609"/>
            <a:ext cx="1925778" cy="2342605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001691" y="3596643"/>
            <a:ext cx="1925778" cy="2002970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5449" y="173898"/>
            <a:ext cx="7293275" cy="639763"/>
          </a:xfrm>
        </p:spPr>
        <p:txBody>
          <a:bodyPr/>
          <a:lstStyle/>
          <a:p>
            <a:r>
              <a:rPr lang="en-US" dirty="0" smtClean="0"/>
              <a:t>Patent License Agreements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26622" y="1487595"/>
            <a:ext cx="6237514" cy="4537166"/>
          </a:xfrm>
        </p:spPr>
        <p:txBody>
          <a:bodyPr/>
          <a:lstStyle/>
          <a:p>
            <a:r>
              <a:rPr lang="en-US" dirty="0" smtClean="0"/>
              <a:t>Dual use commercialization leverages </a:t>
            </a:r>
            <a:br>
              <a:rPr lang="en-US" dirty="0" smtClean="0"/>
            </a:br>
            <a:r>
              <a:rPr lang="en-US" dirty="0" smtClean="0"/>
              <a:t>NUWC’s R&amp;D</a:t>
            </a:r>
          </a:p>
          <a:p>
            <a:r>
              <a:rPr lang="en-US" dirty="0" smtClean="0"/>
              <a:t>Reduced risk</a:t>
            </a:r>
          </a:p>
          <a:p>
            <a:r>
              <a:rPr lang="en-US" dirty="0" smtClean="0"/>
              <a:t>Exclusive and non-exclusive licenses available</a:t>
            </a:r>
          </a:p>
          <a:p>
            <a:r>
              <a:rPr lang="en-US" dirty="0" smtClean="0"/>
              <a:t>CRADA in conjunction to support transition of know-how for development of commercials products</a:t>
            </a:r>
          </a:p>
        </p:txBody>
      </p:sp>
      <p:pic>
        <p:nvPicPr>
          <p:cNvPr id="7" name="Picture 6" descr="TPO_people_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3271" y="5879139"/>
            <a:ext cx="1585192" cy="880946"/>
          </a:xfrm>
          <a:prstGeom prst="rect">
            <a:avLst/>
          </a:prstGeom>
        </p:spPr>
      </p:pic>
      <p:pic>
        <p:nvPicPr>
          <p:cNvPr id="8" name="Picture 4" descr="Picture1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7544" y="1105984"/>
            <a:ext cx="1844116" cy="210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7076755" y="3667821"/>
            <a:ext cx="1762445" cy="1740202"/>
            <a:chOff x="4962525" y="2219539"/>
            <a:chExt cx="3413125" cy="3370049"/>
          </a:xfrm>
        </p:grpSpPr>
        <p:pic>
          <p:nvPicPr>
            <p:cNvPr id="9" name="Picture 13" descr="ADELO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62525" y="3028950"/>
              <a:ext cx="3413125" cy="2560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 descr="Adelos_Logo_Large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81903" y="2219539"/>
              <a:ext cx="2268539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3625" y="2837725"/>
            <a:ext cx="1244026" cy="38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671436" y="5904368"/>
            <a:ext cx="6287588" cy="4000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latin typeface="Calibri" pitchFamily="34" charset="0"/>
                <a:cs typeface="Lucida Sans Unicode" pitchFamily="34" charset="0"/>
              </a:rPr>
              <a:t>To date, NUWCDIVNPT has licensed over 120 patents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791" y="2533428"/>
            <a:ext cx="7976212" cy="265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70000"/>
              </a:lnSpc>
              <a:spcBef>
                <a:spcPct val="55000"/>
              </a:spcBef>
              <a:buClr>
                <a:schemeClr val="tx1"/>
              </a:buClr>
            </a:pPr>
            <a:endParaRPr lang="en-US" u="sng" dirty="0" smtClean="0"/>
          </a:p>
          <a:p>
            <a:pPr marL="285750" indent="-285750">
              <a:lnSpc>
                <a:spcPct val="70000"/>
              </a:lnSpc>
              <a:spcBef>
                <a:spcPct val="55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Center- wide BAA  with S&amp;T focus </a:t>
            </a:r>
          </a:p>
          <a:p>
            <a:pPr marL="285750" indent="-285750">
              <a:lnSpc>
                <a:spcPct val="70000"/>
              </a:lnSpc>
              <a:spcBef>
                <a:spcPct val="55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Always ‘open’ invitation to submit proposals</a:t>
            </a:r>
          </a:p>
          <a:p>
            <a:pPr marL="285750" indent="-285750">
              <a:lnSpc>
                <a:spcPct val="70000"/>
              </a:lnSpc>
              <a:spcBef>
                <a:spcPct val="55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Working to have posting by end of CY 13</a:t>
            </a:r>
          </a:p>
          <a:p>
            <a:pPr marL="285750" indent="-285750">
              <a:lnSpc>
                <a:spcPct val="70000"/>
              </a:lnSpc>
              <a:spcBef>
                <a:spcPct val="55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Will be posted on </a:t>
            </a:r>
            <a:r>
              <a:rPr lang="en-US" b="1" dirty="0" smtClean="0">
                <a:solidFill>
                  <a:srgbClr val="000099"/>
                </a:solidFill>
                <a:hlinkClick r:id="rId2"/>
              </a:rPr>
              <a:t>www.fedbizopps.gov</a:t>
            </a:r>
            <a:endParaRPr lang="en-US" b="1" dirty="0" smtClean="0">
              <a:solidFill>
                <a:srgbClr val="000099"/>
              </a:solidFill>
            </a:endParaRPr>
          </a:p>
          <a:p>
            <a:pPr marL="285750" indent="-285750">
              <a:lnSpc>
                <a:spcPct val="70000"/>
              </a:lnSpc>
              <a:spcBef>
                <a:spcPct val="550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dirty="0" smtClean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190" y="1115016"/>
            <a:ext cx="8596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Science  and Technology Broad Agency Announcement </a:t>
            </a:r>
          </a:p>
          <a:p>
            <a:pPr algn="ctr"/>
            <a:r>
              <a:rPr lang="en-US" sz="2800" dirty="0" smtClean="0">
                <a:latin typeface="Cambria" pitchFamily="18" charset="0"/>
              </a:rPr>
              <a:t>(S&amp;T) BAA</a:t>
            </a:r>
            <a:endParaRPr lang="en-US" sz="2800" dirty="0">
              <a:latin typeface="Cambria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78068" y="4312231"/>
            <a:ext cx="5591011" cy="2057751"/>
            <a:chOff x="1278068" y="4312231"/>
            <a:chExt cx="5591011" cy="2057751"/>
          </a:xfrm>
        </p:grpSpPr>
        <p:sp>
          <p:nvSpPr>
            <p:cNvPr id="3" name="Rectangle 2"/>
            <p:cNvSpPr/>
            <p:nvPr/>
          </p:nvSpPr>
          <p:spPr>
            <a:xfrm>
              <a:off x="3054413" y="4312231"/>
              <a:ext cx="1847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000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78068" y="5071035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b="1" i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05203" y="5126120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b="1" i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23711" y="5767718"/>
              <a:ext cx="24347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ctr"/>
              <a:endParaRPr lang="en-US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82168" y="5745686"/>
              <a:ext cx="19169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84348" y="5908317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4" name="Picture 13" descr="TPO_Laurels_Logo_FINAL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3846" y="155460"/>
            <a:ext cx="1740665" cy="77362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9926" y="2467778"/>
            <a:ext cx="6244594" cy="2302139"/>
            <a:chOff x="1229758" y="4274544"/>
            <a:chExt cx="6244594" cy="2302139"/>
          </a:xfrm>
        </p:grpSpPr>
        <p:sp>
          <p:nvSpPr>
            <p:cNvPr id="3" name="AutoShape 17"/>
            <p:cNvSpPr>
              <a:spLocks noChangeArrowheads="1"/>
            </p:cNvSpPr>
            <p:nvPr/>
          </p:nvSpPr>
          <p:spPr bwMode="auto">
            <a:xfrm>
              <a:off x="1471019" y="4274544"/>
              <a:ext cx="5999163" cy="550728"/>
            </a:xfrm>
            <a:prstGeom prst="leftRightArrow">
              <a:avLst>
                <a:gd name="adj1" fmla="val 50000"/>
                <a:gd name="adj2" fmla="val 187079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54413" y="4312231"/>
              <a:ext cx="26919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/>
                <a:t>Detailed Requirements</a:t>
              </a:r>
              <a:endParaRPr lang="en-US" sz="2000" b="1" dirty="0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229758" y="5718003"/>
              <a:ext cx="61277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78068" y="5071035"/>
              <a:ext cx="7489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/>
                <a:t>Less</a:t>
              </a:r>
              <a:endParaRPr lang="en-US" b="1" i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05203" y="5126120"/>
              <a:ext cx="8691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/>
                <a:t>More</a:t>
              </a:r>
              <a:endParaRPr lang="en-US" b="1" i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65234" y="5767718"/>
              <a:ext cx="2093204" cy="70788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457200" indent="-457200" algn="ctr"/>
              <a:r>
                <a:rPr lang="en-US" sz="2000" b="1" dirty="0" smtClean="0">
                  <a:latin typeface="Cambria" pitchFamily="18" charset="0"/>
                </a:rPr>
                <a:t>“Center-wide”</a:t>
              </a:r>
            </a:p>
            <a:p>
              <a:pPr algn="ctr"/>
              <a:r>
                <a:rPr lang="en-US" sz="2000" b="1" dirty="0" smtClean="0">
                  <a:latin typeface="Cambria" pitchFamily="18" charset="0"/>
                </a:rPr>
                <a:t>BAA</a:t>
              </a:r>
              <a:endParaRPr lang="en-US" sz="2000" b="1" dirty="0">
                <a:latin typeface="Cambria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82168" y="5745686"/>
              <a:ext cx="19169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Cambria" pitchFamily="18" charset="0"/>
                </a:rPr>
                <a:t>“Topical”</a:t>
              </a:r>
            </a:p>
            <a:p>
              <a:pPr algn="ctr"/>
              <a:r>
                <a:rPr lang="en-US" dirty="0" smtClean="0">
                  <a:latin typeface="Cambria" pitchFamily="18" charset="0"/>
                </a:rPr>
                <a:t>BAA</a:t>
              </a:r>
              <a:endParaRPr lang="en-US" dirty="0">
                <a:latin typeface="Cambria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84348" y="5908317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mbria" pitchFamily="18" charset="0"/>
                </a:rPr>
                <a:t>RFP</a:t>
              </a:r>
              <a:endParaRPr lang="en-US" dirty="0">
                <a:latin typeface="Cambria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45754" y="4087258"/>
            <a:ext cx="1472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Unsolicited </a:t>
            </a:r>
          </a:p>
          <a:p>
            <a:r>
              <a:rPr lang="en-US" sz="2000" dirty="0" smtClean="0">
                <a:latin typeface="Cambria" pitchFamily="18" charset="0"/>
              </a:rPr>
              <a:t>Proposals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9922" y="4663412"/>
            <a:ext cx="1803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0099"/>
                </a:solidFill>
                <a:latin typeface="Cambria" pitchFamily="18" charset="0"/>
              </a:rPr>
              <a:t>TPO managed</a:t>
            </a:r>
            <a:endParaRPr lang="en-US" sz="2000" b="1" i="1" dirty="0">
              <a:solidFill>
                <a:srgbClr val="000099"/>
              </a:solidFill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82168" y="4688066"/>
            <a:ext cx="22474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0099"/>
                </a:solidFill>
                <a:latin typeface="Cambria" pitchFamily="18" charset="0"/>
              </a:rPr>
              <a:t>Department</a:t>
            </a:r>
          </a:p>
          <a:p>
            <a:pPr algn="ctr"/>
            <a:r>
              <a:rPr lang="en-US" sz="2000" b="1" i="1" dirty="0" smtClean="0">
                <a:solidFill>
                  <a:srgbClr val="000099"/>
                </a:solidFill>
                <a:latin typeface="Cambria" pitchFamily="18" charset="0"/>
              </a:rPr>
              <a:t>managed</a:t>
            </a:r>
            <a:endParaRPr lang="en-US" sz="2000" b="1" i="1" dirty="0">
              <a:solidFill>
                <a:srgbClr val="000099"/>
              </a:solidFill>
              <a:latin typeface="Cambr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7733" y="5732048"/>
            <a:ext cx="4058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Cambria" pitchFamily="18" charset="0"/>
                <a:hlinkClick r:id="rId2"/>
              </a:rPr>
              <a:t>www.fedbizopps.gov</a:t>
            </a:r>
            <a:endParaRPr lang="en-US" sz="3200" b="1" dirty="0">
              <a:solidFill>
                <a:srgbClr val="000099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13532" y="815248"/>
            <a:ext cx="1763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mbria" pitchFamily="18" charset="0"/>
              </a:rPr>
              <a:t>S&amp;T BAA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17" name="Picture 16" descr="TPO_Laurels_Logo_FINAL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1981" y="166477"/>
            <a:ext cx="1740665" cy="77362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292" y="406840"/>
            <a:ext cx="5370722" cy="746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Resources for Companies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 smtClean="0"/>
              <a:t>RIEDC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dirty="0" smtClean="0"/>
              <a:t>Procurement Technical Assistance Center (PTAC)</a:t>
            </a:r>
          </a:p>
          <a:p>
            <a:pPr lvl="2">
              <a:lnSpc>
                <a:spcPct val="90000"/>
              </a:lnSpc>
              <a:buClr>
                <a:schemeClr val="tx1"/>
              </a:buClr>
            </a:pPr>
            <a:r>
              <a:rPr lang="en-US" dirty="0" smtClean="0">
                <a:solidFill>
                  <a:srgbClr val="1448DA"/>
                </a:solidFill>
              </a:rPr>
              <a:t>www.riptac.com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dirty="0" smtClean="0"/>
              <a:t>Rhode Island Manufacturing Extension Service (RIMES)</a:t>
            </a:r>
          </a:p>
          <a:p>
            <a:pPr lvl="2">
              <a:lnSpc>
                <a:spcPct val="90000"/>
              </a:lnSpc>
              <a:buClr>
                <a:schemeClr val="tx1"/>
              </a:buClr>
            </a:pPr>
            <a:r>
              <a:rPr lang="en-US" dirty="0" smtClean="0">
                <a:hlinkClick r:id="rId2"/>
              </a:rPr>
              <a:t>www.rimes.org</a:t>
            </a:r>
            <a:endParaRPr lang="en-US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 smtClean="0"/>
              <a:t>DoD Partnership Intermediary </a:t>
            </a:r>
            <a:r>
              <a:rPr lang="en-US" dirty="0" err="1" smtClean="0"/>
              <a:t>TechLink</a:t>
            </a:r>
            <a:endParaRPr lang="en-US" dirty="0" smtClean="0"/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dirty="0" smtClean="0">
                <a:solidFill>
                  <a:srgbClr val="1448DA"/>
                </a:solidFill>
              </a:rPr>
              <a:t>techlinkcenter.org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 smtClean="0"/>
              <a:t>Federal Laboratory Consortium for Technology Transfer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dirty="0" smtClean="0">
                <a:solidFill>
                  <a:srgbClr val="1448DA"/>
                </a:solidFill>
              </a:rPr>
              <a:t>www.federallabs.org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14338" y="1189038"/>
            <a:ext cx="8215312" cy="4708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000" i="1" dirty="0"/>
              <a:t>Technology Transfer Coordinator</a:t>
            </a:r>
            <a:endParaRPr lang="en-US" sz="2000" dirty="0"/>
          </a:p>
          <a:p>
            <a:pPr lvl="1"/>
            <a:r>
              <a:rPr lang="en-US" b="1" dirty="0"/>
              <a:t> </a:t>
            </a:r>
            <a:r>
              <a:rPr lang="en-US" sz="2000" b="1" dirty="0"/>
              <a:t>Mike Larkin, </a:t>
            </a:r>
            <a:r>
              <a:rPr lang="en-US" sz="2000" b="1" dirty="0">
                <a:hlinkClick r:id="rId2"/>
              </a:rPr>
              <a:t>michael.j.larkin@navy.mil</a:t>
            </a:r>
            <a:endParaRPr lang="en-US" sz="2000" b="1" dirty="0"/>
          </a:p>
          <a:p>
            <a:pPr lvl="1"/>
            <a:r>
              <a:rPr lang="en-US" sz="2000" b="1" dirty="0"/>
              <a:t> </a:t>
            </a:r>
            <a:r>
              <a:rPr lang="en-US" sz="2000" dirty="0"/>
              <a:t>(401) 832-8720</a:t>
            </a:r>
          </a:p>
          <a:p>
            <a:pPr lvl="1">
              <a:buFontTx/>
              <a:buChar char="•"/>
            </a:pPr>
            <a:endParaRPr lang="en-US" sz="2000" dirty="0"/>
          </a:p>
          <a:p>
            <a:pPr lvl="1"/>
            <a:endParaRPr lang="en-US" sz="2000" i="1" dirty="0"/>
          </a:p>
          <a:p>
            <a:pPr lvl="1"/>
            <a:endParaRPr lang="en-US" sz="2000" i="1" dirty="0"/>
          </a:p>
          <a:p>
            <a:pPr lvl="1"/>
            <a:r>
              <a:rPr lang="en-US" sz="2000" i="1" dirty="0"/>
              <a:t>SBIR/STTR Program Coordinator</a:t>
            </a:r>
            <a:r>
              <a:rPr lang="en-US" sz="2000" dirty="0"/>
              <a:t> </a:t>
            </a:r>
          </a:p>
          <a:p>
            <a:pPr lvl="1"/>
            <a:r>
              <a:rPr lang="en-US" sz="2000" b="1" dirty="0"/>
              <a:t>Jack Griffin, </a:t>
            </a:r>
            <a:r>
              <a:rPr lang="en-US" sz="2000" b="1" dirty="0">
                <a:hlinkClick r:id="rId3"/>
              </a:rPr>
              <a:t>john.f.griffin@navy.mil</a:t>
            </a:r>
            <a:endParaRPr lang="en-US" sz="2000" b="1" dirty="0"/>
          </a:p>
          <a:p>
            <a:pPr lvl="1"/>
            <a:r>
              <a:rPr lang="en-US" sz="2000" dirty="0"/>
              <a:t>(401) 832-7283</a:t>
            </a:r>
          </a:p>
          <a:p>
            <a:pPr lvl="1"/>
            <a:endParaRPr lang="en-US" sz="2000" dirty="0"/>
          </a:p>
          <a:p>
            <a:pPr lvl="1"/>
            <a:endParaRPr lang="en-US" sz="2000" i="1" dirty="0"/>
          </a:p>
          <a:p>
            <a:pPr lvl="1"/>
            <a:r>
              <a:rPr lang="en-US" sz="2000" i="1" dirty="0"/>
              <a:t>University  &amp; Industrial Programs</a:t>
            </a:r>
            <a:endParaRPr lang="en-US" sz="2000" dirty="0"/>
          </a:p>
          <a:p>
            <a:pPr lvl="1"/>
            <a:r>
              <a:rPr lang="en-US" sz="2000" b="1" dirty="0"/>
              <a:t>Dr. Greg Jones, </a:t>
            </a:r>
            <a:r>
              <a:rPr lang="en-US" sz="2000" b="1" dirty="0">
                <a:hlinkClick r:id="rId4"/>
              </a:rPr>
              <a:t>gregory.b.jones1@navy.mil</a:t>
            </a:r>
            <a:endParaRPr lang="en-US" sz="2000" b="1" dirty="0"/>
          </a:p>
          <a:p>
            <a:pPr lvl="1"/>
            <a:r>
              <a:rPr lang="en-US" sz="2000" dirty="0"/>
              <a:t>(401) 832-1681</a:t>
            </a:r>
          </a:p>
          <a:p>
            <a:pPr lvl="1"/>
            <a:endParaRPr lang="en-US" sz="2000" dirty="0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624013" y="173038"/>
            <a:ext cx="4532312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TPO Points of Contact</a:t>
            </a:r>
          </a:p>
        </p:txBody>
      </p:sp>
      <p:pic>
        <p:nvPicPr>
          <p:cNvPr id="19461" name="Picture 4" descr="griffin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2805113"/>
            <a:ext cx="11144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jones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4663" y="4514850"/>
            <a:ext cx="11144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theresa.BAUS\AppData\Local\Microsoft\Windows\Temporary Internet Files\Content.Outlook\9GK87BD2\Larkin_Michael_201305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6125" y="760021"/>
            <a:ext cx="9144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99563" y="2149434"/>
            <a:ext cx="8162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Mike Larkin</a:t>
            </a:r>
            <a:endParaRPr lang="en-US" sz="9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800" smtClean="0"/>
              <a:t>  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sz="quarter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800" smtClean="0"/>
              <a:t>  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3"/>
          </p:nvPr>
        </p:nvSpPr>
        <p:spPr bwMode="auto">
          <a:xfrm>
            <a:off x="1916113" y="1403350"/>
            <a:ext cx="5503862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r>
              <a:rPr lang="en-US" sz="2800" smtClean="0"/>
              <a:t>Dr. Theresa A. Baus</a:t>
            </a:r>
          </a:p>
          <a:p>
            <a:pPr lvl="1">
              <a:buFontTx/>
              <a:buNone/>
            </a:pPr>
            <a:r>
              <a:rPr lang="en-US" sz="2800" smtClean="0"/>
              <a:t>Head, TPO</a:t>
            </a:r>
          </a:p>
          <a:p>
            <a:pPr lvl="1">
              <a:buFontTx/>
              <a:buNone/>
            </a:pPr>
            <a:r>
              <a:rPr lang="en-US" sz="2800" b="0" smtClean="0">
                <a:hlinkClick r:id="rId2"/>
              </a:rPr>
              <a:t>Theresa.Baus@navy.mil</a:t>
            </a:r>
            <a:endParaRPr lang="en-US" sz="2800" b="0" smtClean="0"/>
          </a:p>
          <a:p>
            <a:pPr lvl="1">
              <a:buFontTx/>
              <a:buNone/>
            </a:pPr>
            <a:r>
              <a:rPr lang="en-US" sz="2800" b="0" smtClean="0"/>
              <a:t>(401) 832-8728</a:t>
            </a:r>
          </a:p>
          <a:p>
            <a:pPr lvl="1">
              <a:buFontTx/>
              <a:buNone/>
            </a:pPr>
            <a:endParaRPr lang="en-US" sz="2800" b="0" smtClean="0"/>
          </a:p>
          <a:p>
            <a:endParaRPr lang="en-US" sz="280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0" name="Picture 12" descr="bridge copy"/>
          <p:cNvPicPr>
            <a:picLocks noChangeAspect="1" noChangeArrowheads="1"/>
          </p:cNvPicPr>
          <p:nvPr/>
        </p:nvPicPr>
        <p:blipFill>
          <a:blip r:embed="rId3" cstate="print"/>
          <a:srcRect b="67477"/>
          <a:stretch>
            <a:fillRect/>
          </a:stretch>
        </p:blipFill>
        <p:spPr bwMode="auto">
          <a:xfrm>
            <a:off x="862152" y="904282"/>
            <a:ext cx="7363822" cy="2047924"/>
          </a:xfrm>
          <a:prstGeom prst="roundRect">
            <a:avLst>
              <a:gd name="adj" fmla="val 781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553" y="4677636"/>
            <a:ext cx="1947863" cy="1313861"/>
          </a:xfrm>
          <a:prstGeom prst="roundRect">
            <a:avLst>
              <a:gd name="adj" fmla="val 10318"/>
            </a:avLst>
          </a:prstGeom>
          <a:noFill/>
          <a:ln w="19050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5840" y="4677636"/>
            <a:ext cx="1554163" cy="1313861"/>
          </a:xfrm>
          <a:prstGeom prst="roundRect">
            <a:avLst>
              <a:gd name="adj" fmla="val 10953"/>
            </a:avLst>
          </a:prstGeom>
          <a:noFill/>
          <a:ln w="19050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 flipH="1">
            <a:off x="4804443" y="2735975"/>
            <a:ext cx="1781175" cy="1371600"/>
          </a:xfrm>
          <a:prstGeom prst="roundRect">
            <a:avLst>
              <a:gd name="adj" fmla="val 12223"/>
            </a:avLst>
          </a:prstGeom>
          <a:noFill/>
          <a:ln w="19050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1663337" y="171628"/>
            <a:ext cx="7454536" cy="535531"/>
          </a:xfrm>
          <a:noFill/>
        </p:spPr>
        <p:txBody>
          <a:bodyPr wrap="square" anchor="t">
            <a:spAutoFit/>
          </a:bodyPr>
          <a:lstStyle/>
          <a:p>
            <a:pPr algn="l" eaLnBrk="1" hangingPunct="1"/>
            <a:r>
              <a:rPr lang="en-US" dirty="0" smtClean="0"/>
              <a:t>A Bridge from Concept to Capability 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696291" y="5947087"/>
            <a:ext cx="119167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Calibri" pitchFamily="34" charset="0"/>
              </a:rPr>
              <a:t>Prototyping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6189360" y="5947087"/>
            <a:ext cx="169482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>
              <a:tabLst>
                <a:tab pos="566738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Test &amp;  Evaluation</a:t>
            </a:r>
          </a:p>
        </p:txBody>
      </p:sp>
      <p:pic>
        <p:nvPicPr>
          <p:cNvPr id="58376" name="Picture 8" descr="ID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7425" y="4747308"/>
            <a:ext cx="2046288" cy="1371600"/>
          </a:xfrm>
          <a:prstGeom prst="roundRect">
            <a:avLst>
              <a:gd name="adj" fmla="val 9683"/>
            </a:avLst>
          </a:prstGeom>
          <a:noFill/>
          <a:ln w="19050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8" cstate="print">
            <a:lum bright="-10000"/>
          </a:blip>
          <a:srcRect r="5913"/>
          <a:stretch>
            <a:fillRect/>
          </a:stretch>
        </p:blipFill>
        <p:spPr bwMode="auto">
          <a:xfrm>
            <a:off x="2166463" y="2735975"/>
            <a:ext cx="2151063" cy="1371600"/>
          </a:xfrm>
          <a:prstGeom prst="roundRect">
            <a:avLst>
              <a:gd name="adj" fmla="val 7143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3339151" y="1109158"/>
            <a:ext cx="2238375" cy="5143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456248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noFill/>
                  <a:round/>
                  <a:headEnd/>
                  <a:tailEnd/>
                </a:ln>
                <a:solidFill>
                  <a:srgbClr val="C8B104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Arial"/>
                <a:cs typeface="Arial"/>
              </a:rPr>
              <a:t>Warfare Centers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3257550" y="6086431"/>
            <a:ext cx="26289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Calibri" pitchFamily="34" charset="0"/>
              </a:rPr>
              <a:t>Undersea Warfare Analysis</a:t>
            </a:r>
          </a:p>
        </p:txBody>
      </p:sp>
      <p:pic>
        <p:nvPicPr>
          <p:cNvPr id="58388" name="Picture 20" descr="supersoni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318" y="3056709"/>
            <a:ext cx="1304608" cy="1329554"/>
          </a:xfrm>
          <a:prstGeom prst="roundRect">
            <a:avLst>
              <a:gd name="adj" fmla="val 9234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8389" name="Picture 21"/>
          <p:cNvPicPr>
            <a:picLocks noChangeAspect="1" noChangeArrowheads="1"/>
          </p:cNvPicPr>
          <p:nvPr/>
        </p:nvPicPr>
        <p:blipFill>
          <a:blip r:embed="rId10" cstate="print">
            <a:lum bright="-10000"/>
          </a:blip>
          <a:srcRect t="15504"/>
          <a:stretch>
            <a:fillRect/>
          </a:stretch>
        </p:blipFill>
        <p:spPr bwMode="auto">
          <a:xfrm>
            <a:off x="6909794" y="3056709"/>
            <a:ext cx="1641475" cy="1329554"/>
          </a:xfrm>
          <a:prstGeom prst="roundRect">
            <a:avLst>
              <a:gd name="adj" fmla="val 9048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686517" y="4339543"/>
            <a:ext cx="95301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Calibri" pitchFamily="34" charset="0"/>
              </a:rPr>
              <a:t>Research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2505344" y="4139236"/>
            <a:ext cx="133395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Calibri" pitchFamily="34" charset="0"/>
              </a:rPr>
              <a:t>Development</a:t>
            </a: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5195467" y="4139236"/>
            <a:ext cx="114005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Calibri" pitchFamily="34" charset="0"/>
              </a:rPr>
              <a:t>Acquisition</a:t>
            </a: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6914815" y="4339543"/>
            <a:ext cx="169969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Calibri" pitchFamily="34" charset="0"/>
              </a:rPr>
              <a:t>Life-cycle Support</a:t>
            </a:r>
          </a:p>
        </p:txBody>
      </p:sp>
      <p:sp>
        <p:nvSpPr>
          <p:cNvPr id="248835" name="AutoShape 3"/>
          <p:cNvSpPr>
            <a:spLocks noChangeArrowheads="1"/>
          </p:cNvSpPr>
          <p:nvPr/>
        </p:nvSpPr>
        <p:spPr bwMode="auto">
          <a:xfrm>
            <a:off x="144463" y="6370593"/>
            <a:ext cx="8853487" cy="40861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en-US" sz="1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latin typeface="Calibri" pitchFamily="34" charset="0"/>
                <a:cs typeface="Lucida Sans Unicode" pitchFamily="34" charset="0"/>
              </a:rPr>
              <a:t>Partnering with Industry and Academia to Deliver Systems from Concept to Capability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633015" y="2848496"/>
            <a:ext cx="1809842" cy="1809842"/>
            <a:chOff x="3633015" y="2883332"/>
            <a:chExt cx="1809842" cy="1809842"/>
          </a:xfrm>
        </p:grpSpPr>
        <p:sp>
          <p:nvSpPr>
            <p:cNvPr id="31" name="Circular Arrow 30"/>
            <p:cNvSpPr/>
            <p:nvPr/>
          </p:nvSpPr>
          <p:spPr bwMode="auto">
            <a:xfrm rot="4260000" flipH="1">
              <a:off x="3633015" y="2883332"/>
              <a:ext cx="1809842" cy="180984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016611"/>
                <a:gd name="adj5" fmla="val 12500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E7DF39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/>
            <a:lstStyle/>
            <a:p>
              <a:pPr marL="0" marR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endParaRPr lang="en-US" smtClean="0"/>
            </a:p>
          </p:txBody>
        </p:sp>
        <p:sp>
          <p:nvSpPr>
            <p:cNvPr id="32" name="Circular Arrow 31"/>
            <p:cNvSpPr/>
            <p:nvPr/>
          </p:nvSpPr>
          <p:spPr bwMode="auto">
            <a:xfrm rot="18300000" flipH="1">
              <a:off x="3633015" y="2883332"/>
              <a:ext cx="1809842" cy="180984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464808"/>
                <a:gd name="adj5" fmla="val 12500"/>
              </a:avLst>
            </a:prstGeom>
            <a:gradFill rotWithShape="0">
              <a:gsLst>
                <a:gs pos="2000">
                  <a:srgbClr val="FF0000"/>
                </a:gs>
                <a:gs pos="100000">
                  <a:srgbClr val="00B0F0"/>
                </a:gs>
              </a:gsLst>
              <a:lin ang="6600000" scaled="0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/>
            <a:lstStyle/>
            <a:p>
              <a:pPr>
                <a:defRPr/>
              </a:pPr>
              <a:endParaRPr lang="en-US" smtClean="0"/>
            </a:p>
          </p:txBody>
        </p:sp>
        <p:sp>
          <p:nvSpPr>
            <p:cNvPr id="33" name="Circular Arrow 32"/>
            <p:cNvSpPr/>
            <p:nvPr/>
          </p:nvSpPr>
          <p:spPr bwMode="auto">
            <a:xfrm rot="10140000" flipH="1">
              <a:off x="3633015" y="2883332"/>
              <a:ext cx="1809842" cy="180984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3765426"/>
                <a:gd name="adj5" fmla="val 12500"/>
              </a:avLst>
            </a:prstGeom>
            <a:gradFill rotWithShape="0">
              <a:gsLst>
                <a:gs pos="0">
                  <a:srgbClr val="00B050"/>
                </a:gs>
                <a:gs pos="100000">
                  <a:srgbClr val="E7DF39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/>
            <a:lstStyle/>
            <a:p>
              <a:pPr>
                <a:defRPr/>
              </a:pPr>
              <a:endParaRPr lang="en-US" smtClean="0"/>
            </a:p>
          </p:txBody>
        </p:sp>
      </p:grpSp>
      <p:sp>
        <p:nvSpPr>
          <p:cNvPr id="58387" name="Text Box 19"/>
          <p:cNvSpPr txBox="1">
            <a:spLocks noChangeArrowheads="1"/>
          </p:cNvSpPr>
          <p:nvPr/>
        </p:nvSpPr>
        <p:spPr bwMode="auto">
          <a:xfrm rot="-900000">
            <a:off x="2908268" y="3322055"/>
            <a:ext cx="313904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i="1" dirty="0">
                <a:ln w="1905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82000">
                      <a:srgbClr val="002060"/>
                    </a:gs>
                    <a:gs pos="45000">
                      <a:schemeClr val="tx2">
                        <a:lumMod val="20000"/>
                        <a:lumOff val="80000"/>
                      </a:schemeClr>
                    </a:gs>
                    <a:gs pos="37000">
                      <a:schemeClr val="tx2">
                        <a:lumMod val="75000"/>
                      </a:schemeClr>
                    </a:gs>
                  </a:gsLst>
                  <a:lin ang="162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  <a:latin typeface="Arial Black" pitchFamily="34" charset="0"/>
              </a:rPr>
              <a:t>Innovation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49816" y="4554538"/>
            <a:ext cx="1585912" cy="1296987"/>
          </a:xfrm>
          <a:prstGeom prst="roundRect">
            <a:avLst>
              <a:gd name="adj" fmla="val 7267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3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67138" y="174625"/>
            <a:ext cx="1585912" cy="1296988"/>
          </a:xfrm>
          <a:prstGeom prst="roundRect">
            <a:avLst>
              <a:gd name="adj" fmla="val 9281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1775" y="231137"/>
            <a:ext cx="11795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83238" y="4554538"/>
            <a:ext cx="1585912" cy="1296987"/>
          </a:xfrm>
          <a:prstGeom prst="roundRect">
            <a:avLst>
              <a:gd name="adj" fmla="val 12638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1" name="Rectangle 5" descr="new undersea battlespace"/>
          <p:cNvSpPr>
            <a:spLocks noChangeArrowheads="1"/>
          </p:cNvSpPr>
          <p:nvPr/>
        </p:nvSpPr>
        <p:spPr bwMode="auto">
          <a:xfrm>
            <a:off x="5681663" y="4637089"/>
            <a:ext cx="1358900" cy="814478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579744" y="5452262"/>
            <a:ext cx="1578702" cy="38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 lIns="9144" rIns="9144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11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Undersea Distributed Networked Systems</a:t>
            </a:r>
            <a:endParaRPr lang="en-US" sz="11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34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31088" y="158750"/>
            <a:ext cx="1585912" cy="1296988"/>
          </a:xfrm>
          <a:prstGeom prst="roundRect">
            <a:avLst>
              <a:gd name="adj" fmla="val 7938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3975" y="246923"/>
            <a:ext cx="1098550" cy="979488"/>
          </a:xfrm>
          <a:prstGeom prst="rect">
            <a:avLst/>
          </a:prstGeom>
          <a:noFill/>
          <a:ln w="9525" algn="in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7595043" y="1225489"/>
            <a:ext cx="1261178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Communications</a:t>
            </a:r>
          </a:p>
        </p:txBody>
      </p:sp>
      <p:sp>
        <p:nvSpPr>
          <p:cNvPr id="14346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91413" y="2571572"/>
            <a:ext cx="1585912" cy="1296988"/>
          </a:xfrm>
          <a:prstGeom prst="roundRect">
            <a:avLst>
              <a:gd name="adj" fmla="val 7938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347" name="Picture 12"/>
          <p:cNvPicPr>
            <a:picLocks noChangeAspect="1" noChangeArrowheads="1"/>
          </p:cNvPicPr>
          <p:nvPr/>
        </p:nvPicPr>
        <p:blipFill>
          <a:blip r:embed="rId8" cstate="print"/>
          <a:srcRect l="1866" t="2574" r="1520" b="2574"/>
          <a:stretch>
            <a:fillRect/>
          </a:stretch>
        </p:blipFill>
        <p:spPr bwMode="auto">
          <a:xfrm>
            <a:off x="7604125" y="2695397"/>
            <a:ext cx="1350963" cy="814161"/>
          </a:xfrm>
          <a:prstGeom prst="rect">
            <a:avLst/>
          </a:prstGeom>
          <a:noFill/>
          <a:ln w="9525" algn="in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7586481" y="3483755"/>
            <a:ext cx="1364027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Imaging &amp;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Electronic Warfare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3770811" y="1214438"/>
            <a:ext cx="1534614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Sensors &amp; Sonar</a:t>
            </a:r>
          </a:p>
        </p:txBody>
      </p:sp>
      <p:sp>
        <p:nvSpPr>
          <p:cNvPr id="14350" name="AutoShape 1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7325" y="2279650"/>
            <a:ext cx="1585913" cy="1296988"/>
          </a:xfrm>
          <a:prstGeom prst="roundRect">
            <a:avLst>
              <a:gd name="adj" fmla="val 8610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endParaRPr lang="en-US" sz="1800">
              <a:latin typeface="Calibri" pitchFamily="34" charset="0"/>
            </a:endParaRPr>
          </a:p>
        </p:txBody>
      </p:sp>
      <p:pic>
        <p:nvPicPr>
          <p:cNvPr id="14351" name="Picture 16" descr="Code 25 Future C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5" y="2393950"/>
            <a:ext cx="1333500" cy="1003300"/>
          </a:xfrm>
          <a:prstGeom prst="rect">
            <a:avLst/>
          </a:prstGeom>
          <a:noFill/>
          <a:ln w="9525" algn="in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363538" y="3024188"/>
            <a:ext cx="12319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USW Combat</a:t>
            </a:r>
            <a:br>
              <a:rPr lang="en-US" sz="12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2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Systems</a:t>
            </a:r>
          </a:p>
        </p:txBody>
      </p:sp>
      <p:sp>
        <p:nvSpPr>
          <p:cNvPr id="1435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12700" y="3609975"/>
            <a:ext cx="2027238" cy="533400"/>
          </a:xfrm>
        </p:spPr>
        <p:txBody>
          <a:bodyPr/>
          <a:lstStyle/>
          <a:p>
            <a:pPr marL="109538" indent="-109538">
              <a:lnSpc>
                <a:spcPct val="90000"/>
              </a:lnSpc>
              <a:spcBef>
                <a:spcPct val="0"/>
              </a:spcBef>
            </a:pPr>
            <a:r>
              <a:rPr lang="en-US" sz="1100" b="1" dirty="0" smtClean="0"/>
              <a:t>Cognition &amp; Decision</a:t>
            </a:r>
            <a:br>
              <a:rPr lang="en-US" sz="1100" b="1" dirty="0" smtClean="0"/>
            </a:br>
            <a:r>
              <a:rPr lang="en-US" sz="1100" b="1" dirty="0" smtClean="0"/>
              <a:t>Support</a:t>
            </a:r>
          </a:p>
          <a:p>
            <a:pPr marL="109538" indent="-109538">
              <a:lnSpc>
                <a:spcPct val="90000"/>
              </a:lnSpc>
              <a:spcBef>
                <a:spcPct val="0"/>
              </a:spcBef>
            </a:pPr>
            <a:r>
              <a:rPr lang="en-US" sz="1100" b="1" dirty="0" smtClean="0"/>
              <a:t>Interoperability </a:t>
            </a:r>
          </a:p>
          <a:p>
            <a:pPr marL="109538" indent="-109538">
              <a:lnSpc>
                <a:spcPct val="90000"/>
              </a:lnSpc>
              <a:spcBef>
                <a:spcPct val="0"/>
              </a:spcBef>
            </a:pPr>
            <a:r>
              <a:rPr lang="en-US" sz="1100" b="1" dirty="0" err="1" smtClean="0"/>
              <a:t>Warfighter</a:t>
            </a:r>
            <a:r>
              <a:rPr lang="en-US" sz="1100" b="1" dirty="0" smtClean="0"/>
              <a:t> Performance</a:t>
            </a:r>
          </a:p>
        </p:txBody>
      </p:sp>
      <p:sp>
        <p:nvSpPr>
          <p:cNvPr id="14354" name="Rectangle 19"/>
          <p:cNvSpPr>
            <a:spLocks noChangeArrowheads="1"/>
          </p:cNvSpPr>
          <p:nvPr/>
        </p:nvSpPr>
        <p:spPr bwMode="auto">
          <a:xfrm>
            <a:off x="3627438" y="1465307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538" indent="-109538">
              <a:lnSpc>
                <a:spcPct val="90000"/>
              </a:lnSpc>
              <a:buFontTx/>
              <a:buChar char="•"/>
            </a:pPr>
            <a:r>
              <a:rPr lang="en-US" sz="1100" b="1" dirty="0">
                <a:latin typeface="Calibri" pitchFamily="34" charset="0"/>
                <a:cs typeface="Lucida Sans Unicode" pitchFamily="34" charset="0"/>
              </a:rPr>
              <a:t>Transducer Technology</a:t>
            </a:r>
          </a:p>
          <a:p>
            <a:pPr marL="109538" indent="-109538">
              <a:lnSpc>
                <a:spcPct val="90000"/>
              </a:lnSpc>
              <a:buFontTx/>
              <a:buChar char="•"/>
            </a:pPr>
            <a:r>
              <a:rPr lang="en-US" sz="1100" b="1" dirty="0">
                <a:latin typeface="Calibri" pitchFamily="34" charset="0"/>
                <a:cs typeface="Lucida Sans Unicode" pitchFamily="34" charset="0"/>
              </a:rPr>
              <a:t>Signal Processing </a:t>
            </a:r>
          </a:p>
          <a:p>
            <a:pPr marL="109538" indent="-109538">
              <a:lnSpc>
                <a:spcPct val="90000"/>
              </a:lnSpc>
              <a:buFontTx/>
              <a:buChar char="•"/>
            </a:pPr>
            <a:r>
              <a:rPr lang="en-US" sz="1100" b="1" dirty="0">
                <a:latin typeface="Calibri" pitchFamily="34" charset="0"/>
                <a:cs typeface="Lucida Sans Unicode" pitchFamily="34" charset="0"/>
              </a:rPr>
              <a:t>Hull &amp; Towed Arrays </a:t>
            </a:r>
          </a:p>
          <a:p>
            <a:pPr marL="109538" indent="-109538">
              <a:lnSpc>
                <a:spcPct val="90000"/>
              </a:lnSpc>
              <a:buFontTx/>
              <a:buChar char="•"/>
            </a:pPr>
            <a:r>
              <a:rPr lang="en-US" sz="1100" b="1" dirty="0">
                <a:latin typeface="Calibri" pitchFamily="34" charset="0"/>
                <a:cs typeface="Lucida Sans Unicode" pitchFamily="34" charset="0"/>
              </a:rPr>
              <a:t>Fiber Optic &amp; Laser Sensor</a:t>
            </a:r>
          </a:p>
        </p:txBody>
      </p:sp>
      <p:sp>
        <p:nvSpPr>
          <p:cNvPr id="14355" name="Rectangle 20"/>
          <p:cNvSpPr>
            <a:spLocks noChangeArrowheads="1"/>
          </p:cNvSpPr>
          <p:nvPr/>
        </p:nvSpPr>
        <p:spPr bwMode="auto">
          <a:xfrm>
            <a:off x="7399338" y="3886022"/>
            <a:ext cx="22590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538" indent="-109538">
              <a:lnSpc>
                <a:spcPct val="90000"/>
              </a:lnSpc>
              <a:buFontTx/>
              <a:buChar char="•"/>
            </a:pPr>
            <a:r>
              <a:rPr lang="en-US" sz="1100" b="1" dirty="0">
                <a:latin typeface="Calibri" pitchFamily="34" charset="0"/>
                <a:cs typeface="Lucida Sans Unicode" pitchFamily="34" charset="0"/>
              </a:rPr>
              <a:t>Signatures &amp; Wake</a:t>
            </a:r>
            <a:br>
              <a:rPr lang="en-US" sz="1100" b="1" dirty="0">
                <a:latin typeface="Calibri" pitchFamily="34" charset="0"/>
                <a:cs typeface="Lucida Sans Unicode" pitchFamily="34" charset="0"/>
              </a:rPr>
            </a:br>
            <a:r>
              <a:rPr lang="en-US" sz="1100" b="1" dirty="0">
                <a:latin typeface="Calibri" pitchFamily="34" charset="0"/>
                <a:cs typeface="Lucida Sans Unicode" pitchFamily="34" charset="0"/>
              </a:rPr>
              <a:t>Reduction</a:t>
            </a:r>
          </a:p>
          <a:p>
            <a:pPr marL="109538" indent="-109538">
              <a:lnSpc>
                <a:spcPct val="90000"/>
              </a:lnSpc>
              <a:buFontTx/>
              <a:buChar char="•"/>
            </a:pPr>
            <a:r>
              <a:rPr lang="en-US" sz="1100" b="1" dirty="0">
                <a:latin typeface="Calibri" pitchFamily="34" charset="0"/>
                <a:cs typeface="Lucida Sans Unicode" pitchFamily="34" charset="0"/>
              </a:rPr>
              <a:t>High Res. Imaging</a:t>
            </a:r>
          </a:p>
          <a:p>
            <a:pPr marL="109538" indent="-109538">
              <a:lnSpc>
                <a:spcPct val="90000"/>
              </a:lnSpc>
              <a:buFontTx/>
              <a:buChar char="•"/>
            </a:pPr>
            <a:r>
              <a:rPr lang="en-US" sz="1100" b="1" dirty="0">
                <a:latin typeface="Calibri" pitchFamily="34" charset="0"/>
                <a:cs typeface="Lucida Sans Unicode" pitchFamily="34" charset="0"/>
              </a:rPr>
              <a:t>EW Sensing</a:t>
            </a:r>
          </a:p>
        </p:txBody>
      </p:sp>
      <p:sp>
        <p:nvSpPr>
          <p:cNvPr id="14356" name="Rectangle 21"/>
          <p:cNvSpPr>
            <a:spLocks noChangeArrowheads="1"/>
          </p:cNvSpPr>
          <p:nvPr/>
        </p:nvSpPr>
        <p:spPr bwMode="auto">
          <a:xfrm>
            <a:off x="7419703" y="1456554"/>
            <a:ext cx="172429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9063" indent="-119063">
              <a:lnSpc>
                <a:spcPct val="90000"/>
              </a:lnSpc>
              <a:buFontTx/>
              <a:buChar char="•"/>
            </a:pPr>
            <a:r>
              <a:rPr lang="en-US" sz="1100" b="1" dirty="0">
                <a:latin typeface="Calibri" pitchFamily="34" charset="0"/>
                <a:cs typeface="Lucida Sans Unicode" pitchFamily="34" charset="0"/>
              </a:rPr>
              <a:t>Underwater</a:t>
            </a:r>
            <a:br>
              <a:rPr lang="en-US" sz="1100" b="1" dirty="0">
                <a:latin typeface="Calibri" pitchFamily="34" charset="0"/>
                <a:cs typeface="Lucida Sans Unicode" pitchFamily="34" charset="0"/>
              </a:rPr>
            </a:br>
            <a:r>
              <a:rPr lang="en-US" sz="1100" b="1" dirty="0">
                <a:latin typeface="Calibri" pitchFamily="34" charset="0"/>
                <a:cs typeface="Lucida Sans Unicode" pitchFamily="34" charset="0"/>
              </a:rPr>
              <a:t>Communications</a:t>
            </a:r>
          </a:p>
          <a:p>
            <a:pPr marL="119063" indent="-119063">
              <a:lnSpc>
                <a:spcPct val="90000"/>
              </a:lnSpc>
              <a:buFontTx/>
              <a:buChar char="•"/>
            </a:pPr>
            <a:r>
              <a:rPr lang="en-US" sz="1100" b="1" dirty="0">
                <a:latin typeface="Calibri" pitchFamily="34" charset="0"/>
                <a:cs typeface="Lucida Sans Unicode" pitchFamily="34" charset="0"/>
              </a:rPr>
              <a:t>Adaptive &amp; Novel Antennas</a:t>
            </a:r>
          </a:p>
          <a:p>
            <a:pPr marL="119063" indent="-119063">
              <a:lnSpc>
                <a:spcPct val="90000"/>
              </a:lnSpc>
              <a:buFontTx/>
              <a:buChar char="•"/>
            </a:pPr>
            <a:r>
              <a:rPr lang="en-US" sz="1100" b="1" dirty="0" err="1">
                <a:latin typeface="Calibri" pitchFamily="34" charset="0"/>
                <a:cs typeface="Lucida Sans Unicode" pitchFamily="34" charset="0"/>
              </a:rPr>
              <a:t>Comms</a:t>
            </a:r>
            <a:r>
              <a:rPr lang="en-US" sz="1100" b="1" dirty="0">
                <a:latin typeface="Calibri" pitchFamily="34" charset="0"/>
                <a:cs typeface="Lucida Sans Unicode" pitchFamily="34" charset="0"/>
              </a:rPr>
              <a:t> at Speed &amp; Depth </a:t>
            </a:r>
          </a:p>
          <a:p>
            <a:pPr marL="119063" indent="-119063">
              <a:lnSpc>
                <a:spcPct val="90000"/>
              </a:lnSpc>
              <a:buFontTx/>
              <a:buChar char="•"/>
            </a:pPr>
            <a:r>
              <a:rPr lang="en-US" sz="1100" b="1" dirty="0">
                <a:latin typeface="Calibri" pitchFamily="34" charset="0"/>
                <a:cs typeface="Lucida Sans Unicode" pitchFamily="34" charset="0"/>
              </a:rPr>
              <a:t>Info Assurance</a:t>
            </a:r>
          </a:p>
        </p:txBody>
      </p:sp>
      <p:sp>
        <p:nvSpPr>
          <p:cNvPr id="14357" name="Rectangle 22"/>
          <p:cNvSpPr>
            <a:spLocks noChangeArrowheads="1"/>
          </p:cNvSpPr>
          <p:nvPr/>
        </p:nvSpPr>
        <p:spPr bwMode="auto">
          <a:xfrm>
            <a:off x="5586413" y="586105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9063" indent="-119063">
              <a:lnSpc>
                <a:spcPct val="90000"/>
              </a:lnSpc>
              <a:buFontTx/>
              <a:buChar char="•"/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Operations</a:t>
            </a:r>
            <a:br>
              <a:rPr lang="en-US" sz="1100" b="1">
                <a:latin typeface="Calibri" pitchFamily="34" charset="0"/>
                <a:cs typeface="Lucida Sans Unicode" pitchFamily="34" charset="0"/>
              </a:rPr>
            </a:br>
            <a:r>
              <a:rPr lang="en-US" sz="1100" b="1">
                <a:latin typeface="Calibri" pitchFamily="34" charset="0"/>
                <a:cs typeface="Lucida Sans Unicode" pitchFamily="34" charset="0"/>
              </a:rPr>
              <a:t>Analysis and Research</a:t>
            </a:r>
          </a:p>
          <a:p>
            <a:pPr marL="119063" indent="-119063">
              <a:lnSpc>
                <a:spcPct val="90000"/>
              </a:lnSpc>
              <a:buFontTx/>
              <a:buChar char="•"/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Multi-Phenomenology</a:t>
            </a:r>
            <a:br>
              <a:rPr lang="en-US" sz="1100" b="1">
                <a:latin typeface="Calibri" pitchFamily="34" charset="0"/>
                <a:cs typeface="Lucida Sans Unicode" pitchFamily="34" charset="0"/>
              </a:rPr>
            </a:br>
            <a:r>
              <a:rPr lang="en-US" sz="1100" b="1">
                <a:latin typeface="Calibri" pitchFamily="34" charset="0"/>
                <a:cs typeface="Lucida Sans Unicode" pitchFamily="34" charset="0"/>
              </a:rPr>
              <a:t>Sensor Field</a:t>
            </a:r>
          </a:p>
          <a:p>
            <a:pPr marL="119063" indent="-119063">
              <a:lnSpc>
                <a:spcPct val="90000"/>
              </a:lnSpc>
              <a:buFontTx/>
              <a:buChar char="•"/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Coatings: Biofouling &amp; Anti-Corrosion</a:t>
            </a:r>
          </a:p>
        </p:txBody>
      </p:sp>
      <p:sp>
        <p:nvSpPr>
          <p:cNvPr id="14358" name="Rectangle 23"/>
          <p:cNvSpPr>
            <a:spLocks noChangeArrowheads="1"/>
          </p:cNvSpPr>
          <p:nvPr/>
        </p:nvSpPr>
        <p:spPr bwMode="auto">
          <a:xfrm>
            <a:off x="107950" y="5861050"/>
            <a:ext cx="170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9063" indent="-119063">
              <a:lnSpc>
                <a:spcPct val="90000"/>
              </a:lnSpc>
              <a:buFontTx/>
              <a:buChar char="•"/>
            </a:pPr>
            <a:r>
              <a:rPr lang="en-US" sz="1100" b="1" dirty="0">
                <a:latin typeface="Calibri" pitchFamily="34" charset="0"/>
                <a:cs typeface="Lucida Sans Unicode" pitchFamily="34" charset="0"/>
              </a:rPr>
              <a:t>Littoral Targeting</a:t>
            </a:r>
          </a:p>
          <a:p>
            <a:pPr marL="119063" indent="-119063">
              <a:lnSpc>
                <a:spcPct val="90000"/>
              </a:lnSpc>
              <a:buFontTx/>
              <a:buChar char="•"/>
            </a:pPr>
            <a:r>
              <a:rPr lang="en-US" sz="1100" b="1" dirty="0">
                <a:latin typeface="Calibri" pitchFamily="34" charset="0"/>
                <a:cs typeface="Lucida Sans Unicode" pitchFamily="34" charset="0"/>
              </a:rPr>
              <a:t>Exploitation</a:t>
            </a:r>
          </a:p>
          <a:p>
            <a:pPr marL="119063" indent="-119063">
              <a:lnSpc>
                <a:spcPct val="90000"/>
              </a:lnSpc>
              <a:buFontTx/>
              <a:buChar char="•"/>
            </a:pPr>
            <a:r>
              <a:rPr lang="en-US" sz="1100" b="1" dirty="0">
                <a:latin typeface="Calibri" pitchFamily="34" charset="0"/>
                <a:cs typeface="Lucida Sans Unicode" pitchFamily="34" charset="0"/>
              </a:rPr>
              <a:t>G&amp;C</a:t>
            </a:r>
          </a:p>
          <a:p>
            <a:pPr marL="119063" indent="-119063">
              <a:lnSpc>
                <a:spcPct val="90000"/>
              </a:lnSpc>
              <a:buFontTx/>
              <a:buChar char="•"/>
            </a:pPr>
            <a:r>
              <a:rPr lang="en-US" sz="1100" b="1" dirty="0">
                <a:latin typeface="Calibri" pitchFamily="34" charset="0"/>
                <a:cs typeface="Lucida Sans Unicode" pitchFamily="34" charset="0"/>
              </a:rPr>
              <a:t>Design &amp; Analysis</a:t>
            </a:r>
          </a:p>
          <a:p>
            <a:pPr marL="119063" indent="-119063">
              <a:lnSpc>
                <a:spcPct val="90000"/>
              </a:lnSpc>
              <a:buFontTx/>
              <a:buChar char="•"/>
            </a:pPr>
            <a:r>
              <a:rPr lang="en-US" sz="1100" b="1" dirty="0">
                <a:latin typeface="Calibri" pitchFamily="34" charset="0"/>
                <a:cs typeface="Lucida Sans Unicode" pitchFamily="34" charset="0"/>
              </a:rPr>
              <a:t>Propulsion</a:t>
            </a:r>
          </a:p>
        </p:txBody>
      </p:sp>
      <p:sp>
        <p:nvSpPr>
          <p:cNvPr id="14359" name="Rectangle 24"/>
          <p:cNvSpPr>
            <a:spLocks noChangeArrowheads="1"/>
          </p:cNvSpPr>
          <p:nvPr/>
        </p:nvSpPr>
        <p:spPr bwMode="auto">
          <a:xfrm>
            <a:off x="1835150" y="5861050"/>
            <a:ext cx="20399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9063" indent="-119063">
              <a:lnSpc>
                <a:spcPct val="80000"/>
              </a:lnSpc>
              <a:buFontTx/>
              <a:buChar char="•"/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Autonomy</a:t>
            </a:r>
          </a:p>
          <a:p>
            <a:pPr marL="119063" indent="-119063">
              <a:lnSpc>
                <a:spcPct val="80000"/>
              </a:lnSpc>
              <a:buFontTx/>
              <a:buChar char="•"/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Long Endurance Power Sys.</a:t>
            </a:r>
          </a:p>
          <a:p>
            <a:pPr marL="119063" indent="-119063">
              <a:lnSpc>
                <a:spcPct val="80000"/>
              </a:lnSpc>
              <a:buFontTx/>
              <a:buChar char="•"/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Multi-Vehicle Collaboration</a:t>
            </a:r>
          </a:p>
          <a:p>
            <a:pPr marL="119063" indent="-119063">
              <a:lnSpc>
                <a:spcPct val="80000"/>
              </a:lnSpc>
              <a:buFontTx/>
              <a:buChar char="•"/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Biomimetic Vehicles</a:t>
            </a:r>
          </a:p>
        </p:txBody>
      </p:sp>
      <p:sp>
        <p:nvSpPr>
          <p:cNvPr id="14360" name="Rectangle 25"/>
          <p:cNvSpPr>
            <a:spLocks noChangeArrowheads="1"/>
          </p:cNvSpPr>
          <p:nvPr/>
        </p:nvSpPr>
        <p:spPr bwMode="auto">
          <a:xfrm>
            <a:off x="3714750" y="5861050"/>
            <a:ext cx="190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9063" indent="-119063">
              <a:buFontTx/>
              <a:buChar char="•"/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Decoy &amp; Deception</a:t>
            </a:r>
          </a:p>
          <a:p>
            <a:pPr marL="119063" indent="-119063">
              <a:buFontTx/>
              <a:buChar char="•"/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Soft Kill technologies</a:t>
            </a:r>
          </a:p>
          <a:p>
            <a:pPr marL="119063" indent="-119063">
              <a:buFontTx/>
              <a:buChar char="•"/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Countermeasures </a:t>
            </a:r>
          </a:p>
          <a:p>
            <a:pPr marL="119063" indent="-119063">
              <a:buFontTx/>
              <a:buChar char="•"/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Performance Analysis</a:t>
            </a:r>
          </a:p>
        </p:txBody>
      </p:sp>
      <p:sp>
        <p:nvSpPr>
          <p:cNvPr id="14361" name="Rectangle 26"/>
          <p:cNvSpPr>
            <a:spLocks noChangeArrowheads="1"/>
          </p:cNvSpPr>
          <p:nvPr/>
        </p:nvSpPr>
        <p:spPr bwMode="auto">
          <a:xfrm>
            <a:off x="5425440" y="1454877"/>
            <a:ext cx="19992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9063" indent="-119063">
              <a:buFontTx/>
              <a:buChar char="•"/>
            </a:pPr>
            <a:r>
              <a:rPr lang="en-US" sz="1100" b="1" dirty="0">
                <a:latin typeface="Calibri" pitchFamily="34" charset="0"/>
                <a:cs typeface="Lucida Sans Unicode" pitchFamily="34" charset="0"/>
              </a:rPr>
              <a:t>External Launchers</a:t>
            </a:r>
          </a:p>
          <a:p>
            <a:pPr marL="119063" indent="-119063">
              <a:buFontTx/>
              <a:buChar char="•"/>
            </a:pPr>
            <a:r>
              <a:rPr lang="en-US" sz="1100" b="1" dirty="0">
                <a:latin typeface="Calibri" pitchFamily="34" charset="0"/>
                <a:cs typeface="Lucida Sans Unicode" pitchFamily="34" charset="0"/>
              </a:rPr>
              <a:t>Undersea Launch &amp; Recovery</a:t>
            </a:r>
          </a:p>
          <a:p>
            <a:pPr marL="119063" indent="-119063">
              <a:buFontTx/>
              <a:buChar char="•"/>
            </a:pPr>
            <a:r>
              <a:rPr lang="en-US" sz="1100" b="1" dirty="0">
                <a:latin typeface="Calibri" pitchFamily="34" charset="0"/>
                <a:cs typeface="Lucida Sans Unicode" pitchFamily="34" charset="0"/>
              </a:rPr>
              <a:t>Implosion</a:t>
            </a:r>
          </a:p>
        </p:txBody>
      </p:sp>
      <p:sp>
        <p:nvSpPr>
          <p:cNvPr id="14362" name="Rectangle 27"/>
          <p:cNvSpPr>
            <a:spLocks noChangeArrowheads="1"/>
          </p:cNvSpPr>
          <p:nvPr/>
        </p:nvSpPr>
        <p:spPr bwMode="auto">
          <a:xfrm>
            <a:off x="7485063" y="5861050"/>
            <a:ext cx="16240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9063" indent="-119063">
              <a:lnSpc>
                <a:spcPct val="80000"/>
              </a:lnSpc>
              <a:buFontTx/>
              <a:buChar char="•"/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Marine Mammal Behavior</a:t>
            </a:r>
          </a:p>
          <a:p>
            <a:pPr marL="119063" indent="-119063">
              <a:lnSpc>
                <a:spcPct val="80000"/>
              </a:lnSpc>
              <a:buFontTx/>
              <a:buChar char="•"/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Automated Reconstruction &amp; Analysis</a:t>
            </a:r>
          </a:p>
          <a:p>
            <a:pPr marL="119063" indent="-119063">
              <a:lnSpc>
                <a:spcPct val="80000"/>
              </a:lnSpc>
              <a:buFontTx/>
              <a:buChar char="•"/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Portable Ranges</a:t>
            </a:r>
          </a:p>
        </p:txBody>
      </p: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4086346" y="5540375"/>
            <a:ext cx="926857" cy="19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Platform Defense</a:t>
            </a:r>
          </a:p>
        </p:txBody>
      </p:sp>
      <p:sp>
        <p:nvSpPr>
          <p:cNvPr id="14364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92988" y="4554538"/>
            <a:ext cx="1585912" cy="1296987"/>
          </a:xfrm>
          <a:prstGeom prst="roundRect">
            <a:avLst>
              <a:gd name="adj" fmla="val 9281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365" name="Picture 31" descr="toto_as_jpg"/>
          <p:cNvPicPr>
            <a:picLocks noChangeAspect="1" noChangeArrowheads="1"/>
          </p:cNvPicPr>
          <p:nvPr/>
        </p:nvPicPr>
        <p:blipFill>
          <a:blip r:embed="rId10" cstate="print"/>
          <a:srcRect t="15427"/>
          <a:stretch>
            <a:fillRect/>
          </a:stretch>
        </p:blipFill>
        <p:spPr bwMode="auto">
          <a:xfrm>
            <a:off x="7510463" y="4709387"/>
            <a:ext cx="1352550" cy="871537"/>
          </a:xfrm>
          <a:prstGeom prst="rect">
            <a:avLst/>
          </a:prstGeom>
          <a:noFill/>
          <a:ln w="9525" algn="in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7866810" y="5582557"/>
            <a:ext cx="639854" cy="25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Ranges</a:t>
            </a:r>
          </a:p>
        </p:txBody>
      </p:sp>
      <p:sp>
        <p:nvSpPr>
          <p:cNvPr id="14367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2563" y="4554538"/>
            <a:ext cx="1585912" cy="1296987"/>
          </a:xfrm>
          <a:prstGeom prst="roundRect">
            <a:avLst>
              <a:gd name="adj" fmla="val 7938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369" name="Picture 36" descr="DSC00011"/>
          <p:cNvPicPr>
            <a:picLocks noChangeAspect="1" noChangeArrowheads="1"/>
          </p:cNvPicPr>
          <p:nvPr/>
        </p:nvPicPr>
        <p:blipFill>
          <a:blip r:embed="rId11" cstate="print"/>
          <a:srcRect l="12601" t="36900" r="15778" b="19388"/>
          <a:stretch>
            <a:fillRect/>
          </a:stretch>
        </p:blipFill>
        <p:spPr bwMode="auto">
          <a:xfrm>
            <a:off x="2066925" y="4775699"/>
            <a:ext cx="1341438" cy="684575"/>
          </a:xfrm>
          <a:prstGeom prst="rect">
            <a:avLst/>
          </a:prstGeom>
          <a:noFill/>
          <a:ln w="9525" algn="in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2226953" y="5550896"/>
            <a:ext cx="1029320" cy="25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UUVs &amp; USVs</a:t>
            </a:r>
          </a:p>
        </p:txBody>
      </p:sp>
      <p:sp>
        <p:nvSpPr>
          <p:cNvPr id="14371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63963" y="4554538"/>
            <a:ext cx="1585912" cy="1296987"/>
          </a:xfrm>
          <a:prstGeom prst="roundRect">
            <a:avLst>
              <a:gd name="adj" fmla="val 7938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4372" name="Group 40"/>
          <p:cNvGrpSpPr>
            <a:grpSpLocks/>
          </p:cNvGrpSpPr>
          <p:nvPr/>
        </p:nvGrpSpPr>
        <p:grpSpPr bwMode="auto">
          <a:xfrm>
            <a:off x="3894138" y="4664209"/>
            <a:ext cx="1323975" cy="917983"/>
            <a:chOff x="2442" y="3023"/>
            <a:chExt cx="834" cy="608"/>
          </a:xfrm>
        </p:grpSpPr>
        <p:pic>
          <p:nvPicPr>
            <p:cNvPr id="14381" name="Picture 41" descr="supercav_bullet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48" y="3186"/>
              <a:ext cx="828" cy="445"/>
            </a:xfrm>
            <a:prstGeom prst="rect">
              <a:avLst/>
            </a:prstGeom>
            <a:noFill/>
            <a:ln w="9525" algn="in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4382" name="Picture 42" descr="SUPERCAV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42" y="3023"/>
              <a:ext cx="826" cy="134"/>
            </a:xfrm>
            <a:prstGeom prst="rect">
              <a:avLst/>
            </a:prstGeom>
            <a:noFill/>
            <a:ln w="9525" algn="in">
              <a:solidFill>
                <a:srgbClr val="FFFFFF"/>
              </a:solidFill>
              <a:miter lim="800000"/>
              <a:headEnd/>
              <a:tailEnd/>
            </a:ln>
          </p:spPr>
        </p:pic>
      </p:grpSp>
      <p:sp>
        <p:nvSpPr>
          <p:cNvPr id="56363" name="Text Box 43"/>
          <p:cNvSpPr txBox="1">
            <a:spLocks noChangeArrowheads="1"/>
          </p:cNvSpPr>
          <p:nvPr/>
        </p:nvSpPr>
        <p:spPr bwMode="auto">
          <a:xfrm>
            <a:off x="3911318" y="5594855"/>
            <a:ext cx="1292790" cy="25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Platform Defense</a:t>
            </a:r>
          </a:p>
        </p:txBody>
      </p:sp>
      <p:sp>
        <p:nvSpPr>
          <p:cNvPr id="14374" name="AutoShape 4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2288" y="174625"/>
            <a:ext cx="1585912" cy="1296988"/>
          </a:xfrm>
          <a:prstGeom prst="roundRect">
            <a:avLst>
              <a:gd name="adj" fmla="val 9953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375" name="Picture 4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99125" y="310512"/>
            <a:ext cx="1392238" cy="903288"/>
          </a:xfrm>
          <a:prstGeom prst="rect">
            <a:avLst/>
          </a:prstGeom>
          <a:noFill/>
          <a:ln w="9525" algn="in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6366" name="Text Box 46"/>
          <p:cNvSpPr txBox="1">
            <a:spLocks noChangeArrowheads="1"/>
          </p:cNvSpPr>
          <p:nvPr/>
        </p:nvSpPr>
        <p:spPr bwMode="auto">
          <a:xfrm>
            <a:off x="5657849" y="1227138"/>
            <a:ext cx="1457053" cy="25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Launchers</a:t>
            </a:r>
          </a:p>
        </p:txBody>
      </p:sp>
      <p:pic>
        <p:nvPicPr>
          <p:cNvPr id="14377" name="Picture 47" descr="supercav"/>
          <p:cNvPicPr>
            <a:picLocks noChangeAspect="1" noChangeArrowheads="1"/>
          </p:cNvPicPr>
          <p:nvPr/>
        </p:nvPicPr>
        <p:blipFill>
          <a:blip r:embed="rId15" cstate="print"/>
          <a:srcRect r="798"/>
          <a:stretch>
            <a:fillRect/>
          </a:stretch>
        </p:blipFill>
        <p:spPr bwMode="auto">
          <a:xfrm>
            <a:off x="295275" y="4676502"/>
            <a:ext cx="1343025" cy="859473"/>
          </a:xfrm>
          <a:prstGeom prst="rect">
            <a:avLst/>
          </a:prstGeom>
          <a:noFill/>
          <a:ln w="9525" algn="in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4378" name="Picture 48" descr="good scenari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24879" y="2150380"/>
            <a:ext cx="5111750" cy="2324100"/>
          </a:xfrm>
          <a:prstGeom prst="roundRect">
            <a:avLst>
              <a:gd name="adj" fmla="val 5051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6369" name="Text Box 49"/>
          <p:cNvSpPr txBox="1">
            <a:spLocks noChangeArrowheads="1"/>
          </p:cNvSpPr>
          <p:nvPr/>
        </p:nvSpPr>
        <p:spPr bwMode="auto">
          <a:xfrm>
            <a:off x="0" y="878971"/>
            <a:ext cx="373856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US" sz="1800" b="1" dirty="0">
                <a:solidFill>
                  <a:schemeClr val="tx2"/>
                </a:solidFill>
                <a:latin typeface="Cambria" pitchFamily="18" charset="0"/>
              </a:rPr>
              <a:t>Division Newport </a:t>
            </a:r>
            <a:r>
              <a:rPr lang="en-US" sz="1800" b="1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en-US" sz="1800" b="1" dirty="0" smtClean="0">
                <a:solidFill>
                  <a:schemeClr val="tx2"/>
                </a:solidFill>
                <a:latin typeface="Cambria" pitchFamily="18" charset="0"/>
              </a:rPr>
              <a:t>Areas </a:t>
            </a:r>
            <a:r>
              <a:rPr lang="en-US" sz="1800" b="1" dirty="0">
                <a:solidFill>
                  <a:schemeClr val="tx2"/>
                </a:solidFill>
                <a:latin typeface="Cambria" pitchFamily="18" charset="0"/>
              </a:rPr>
              <a:t>of Expertise</a:t>
            </a:r>
          </a:p>
          <a:p>
            <a:pPr>
              <a:spcBef>
                <a:spcPct val="25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Cambria" pitchFamily="18" charset="0"/>
              </a:rPr>
              <a:t>The Navy After Next</a:t>
            </a:r>
            <a:endParaRPr lang="en-US" sz="2800" b="1" i="1" dirty="0">
              <a:solidFill>
                <a:schemeClr val="tx2"/>
              </a:solidFill>
              <a:latin typeface="Cambria" pitchFamily="18" charset="0"/>
            </a:endParaRPr>
          </a:p>
          <a:p>
            <a:pPr>
              <a:spcBef>
                <a:spcPct val="25000"/>
              </a:spcBef>
              <a:defRPr/>
            </a:pPr>
            <a:endParaRPr lang="en-US" sz="32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6370" name="Text Box 50"/>
          <p:cNvSpPr txBox="1">
            <a:spLocks noChangeArrowheads="1"/>
          </p:cNvSpPr>
          <p:nvPr/>
        </p:nvSpPr>
        <p:spPr bwMode="auto">
          <a:xfrm>
            <a:off x="395421" y="5550896"/>
            <a:ext cx="1128579" cy="25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USW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Weapons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487363" y="176213"/>
            <a:ext cx="8281987" cy="7294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 </a:t>
            </a:r>
            <a:r>
              <a:rPr lang="en-US" sz="2800" b="1" dirty="0">
                <a:latin typeface="Cambria" pitchFamily="18" charset="0"/>
              </a:rPr>
              <a:t>TECHNOLOGY PARTNERSHIPS </a:t>
            </a:r>
          </a:p>
          <a:p>
            <a:pPr algn="ctr"/>
            <a:r>
              <a:rPr lang="en-US" sz="2800" b="1" dirty="0">
                <a:latin typeface="Cambria" pitchFamily="18" charset="0"/>
              </a:rPr>
              <a:t>OFFICE (TPO)</a:t>
            </a:r>
          </a:p>
          <a:p>
            <a:endParaRPr lang="en-US" sz="2400" b="1" dirty="0"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800" b="1" dirty="0">
                <a:latin typeface="Cambria" pitchFamily="18" charset="0"/>
              </a:rPr>
              <a:t>  </a:t>
            </a:r>
            <a:r>
              <a:rPr lang="en-US" sz="2400" b="1" dirty="0" smtClean="0">
                <a:latin typeface="Cambria" pitchFamily="18" charset="0"/>
              </a:rPr>
              <a:t>Facilitates </a:t>
            </a:r>
            <a:r>
              <a:rPr lang="en-US" sz="2400" b="1" dirty="0">
                <a:latin typeface="Cambria" pitchFamily="18" charset="0"/>
              </a:rPr>
              <a:t>use of Division Newport intellectual capital and assets including:</a:t>
            </a:r>
          </a:p>
          <a:p>
            <a:pPr lvl="2">
              <a:buFontTx/>
              <a:buChar char="•"/>
            </a:pPr>
            <a:r>
              <a:rPr lang="en-US" sz="2400" b="1" dirty="0">
                <a:latin typeface="Cambria" pitchFamily="18" charset="0"/>
              </a:rPr>
              <a:t>Facilities</a:t>
            </a:r>
          </a:p>
          <a:p>
            <a:pPr lvl="2">
              <a:buFontTx/>
              <a:buChar char="•"/>
            </a:pPr>
            <a:r>
              <a:rPr lang="en-US" sz="2400" b="1" dirty="0">
                <a:latin typeface="Cambria" pitchFamily="18" charset="0"/>
              </a:rPr>
              <a:t>Equipment</a:t>
            </a:r>
          </a:p>
          <a:p>
            <a:pPr lvl="2">
              <a:buFontTx/>
              <a:buChar char="•"/>
            </a:pPr>
            <a:r>
              <a:rPr lang="en-US" sz="2400" b="1" dirty="0">
                <a:latin typeface="Cambria" pitchFamily="18" charset="0"/>
              </a:rPr>
              <a:t>Expertise</a:t>
            </a:r>
          </a:p>
          <a:p>
            <a:pPr>
              <a:buFontTx/>
              <a:buChar char="•"/>
            </a:pPr>
            <a:endParaRPr lang="en-US" sz="2400" b="1" dirty="0">
              <a:latin typeface="Cambria" pitchFamily="18" charset="0"/>
            </a:endParaRPr>
          </a:p>
          <a:p>
            <a:pPr>
              <a:buFontTx/>
              <a:buChar char="•"/>
            </a:pPr>
            <a:r>
              <a:rPr lang="en-US" sz="2400" b="1" dirty="0">
                <a:latin typeface="Cambria" pitchFamily="18" charset="0"/>
              </a:rPr>
              <a:t>  Small Business Innovation Research (SBIR) &amp; Small   </a:t>
            </a:r>
          </a:p>
          <a:p>
            <a:r>
              <a:rPr lang="en-US" sz="2400" b="1" dirty="0">
                <a:latin typeface="Cambria" pitchFamily="18" charset="0"/>
              </a:rPr>
              <a:t>    Business Technology Transfer (STTR)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b="1" dirty="0">
                <a:latin typeface="Cambria" pitchFamily="18" charset="0"/>
              </a:rPr>
              <a:t>programs</a:t>
            </a:r>
          </a:p>
          <a:p>
            <a:endParaRPr lang="en-US" sz="2400" b="1" dirty="0">
              <a:latin typeface="Cambria" pitchFamily="18" charset="0"/>
            </a:endParaRPr>
          </a:p>
          <a:p>
            <a:pPr>
              <a:buFontTx/>
              <a:buChar char="•"/>
            </a:pPr>
            <a:r>
              <a:rPr lang="en-US" sz="2400" b="1" dirty="0">
                <a:latin typeface="Cambria" pitchFamily="18" charset="0"/>
              </a:rPr>
              <a:t>  S&amp;T Broad Agency Announcements (BAAs)</a:t>
            </a:r>
          </a:p>
          <a:p>
            <a:endParaRPr lang="en-US" sz="2400" b="1" dirty="0"/>
          </a:p>
          <a:p>
            <a:pPr algn="ctr"/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pPr lvl="1">
              <a:buFont typeface="Wingdings" pitchFamily="2" charset="2"/>
              <a:buChar char="ü"/>
            </a:pPr>
            <a:endParaRPr lang="en-US" sz="2400" b="1" dirty="0"/>
          </a:p>
          <a:p>
            <a:pPr lvl="1">
              <a:buFont typeface="Wingdings" pitchFamily="2" charset="2"/>
              <a:buChar char="ü"/>
            </a:pPr>
            <a:endParaRPr lang="en-US" sz="2400" b="1" dirty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18641" y="5436939"/>
            <a:ext cx="7799942" cy="830997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" pitchFamily="18" charset="0"/>
              </a:rPr>
              <a:t>Leveraging Partnerships and Collaborations to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ambria" pitchFamily="18" charset="0"/>
              </a:rPr>
              <a:t>Enhance Capabilities for the </a:t>
            </a:r>
            <a:r>
              <a:rPr lang="en-US" b="1" dirty="0" err="1">
                <a:solidFill>
                  <a:schemeClr val="bg1"/>
                </a:solidFill>
                <a:latin typeface="Cambria" pitchFamily="18" charset="0"/>
              </a:rPr>
              <a:t>Warfighter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" name="Picture 3" descr="TPO_Laurels_Logo_FINAL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3335" y="155460"/>
            <a:ext cx="1740665" cy="77362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5" name="Rectangle 7"/>
          <p:cNvSpPr>
            <a:spLocks noGrp="1" noChangeArrowheads="1"/>
          </p:cNvSpPr>
          <p:nvPr>
            <p:ph type="title"/>
          </p:nvPr>
        </p:nvSpPr>
        <p:spPr>
          <a:xfrm>
            <a:off x="1695449" y="173898"/>
            <a:ext cx="7293275" cy="639763"/>
          </a:xfrm>
        </p:spPr>
        <p:txBody>
          <a:bodyPr/>
          <a:lstStyle/>
          <a:p>
            <a:r>
              <a:rPr lang="en-US" dirty="0" smtClean="0"/>
              <a:t>Technology Partnerships Office (TPO)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Assets available for commercial use</a:t>
            </a:r>
          </a:p>
          <a:p>
            <a:r>
              <a:rPr lang="en-US" dirty="0" smtClean="0"/>
              <a:t>Partnership and Collaboration Mechanisms</a:t>
            </a:r>
          </a:p>
          <a:p>
            <a:pPr lvl="1"/>
            <a:r>
              <a:rPr lang="en-US" dirty="0" smtClean="0"/>
              <a:t>Cooperative Research and Development Agreements (CRADAs) </a:t>
            </a:r>
          </a:p>
          <a:p>
            <a:pPr lvl="1"/>
            <a:r>
              <a:rPr lang="en-US" dirty="0" smtClean="0"/>
              <a:t>Work for Private Party agreements</a:t>
            </a:r>
          </a:p>
          <a:p>
            <a:pPr lvl="1"/>
            <a:r>
              <a:rPr lang="en-US" dirty="0" smtClean="0"/>
              <a:t>Patent License agreements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TPO_people_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9903" y="4526280"/>
            <a:ext cx="3657600" cy="203265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 bwMode="auto">
          <a:xfrm>
            <a:off x="6953054" y="4310747"/>
            <a:ext cx="2040469" cy="1550124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6953054" y="876028"/>
            <a:ext cx="2040469" cy="1550124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6953054" y="2595689"/>
            <a:ext cx="2040469" cy="1550124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5449" y="17136"/>
            <a:ext cx="7293275" cy="639763"/>
          </a:xfrm>
        </p:spPr>
        <p:txBody>
          <a:bodyPr/>
          <a:lstStyle/>
          <a:p>
            <a:r>
              <a:rPr lang="en-US" dirty="0" smtClean="0"/>
              <a:t>Cooperative Research &amp; Development Agreements (CRADAs)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20338" y="1223907"/>
            <a:ext cx="5967548" cy="5525246"/>
          </a:xfrm>
        </p:spPr>
        <p:txBody>
          <a:bodyPr/>
          <a:lstStyle/>
          <a:p>
            <a:r>
              <a:rPr lang="en-US" sz="2400" dirty="0" smtClean="0"/>
              <a:t>Agreements between DIVNPT and one or more non-Federal parties to perform cooperative &amp; mutually beneficial R&amp;D consistent with the DIVNPT mission</a:t>
            </a:r>
          </a:p>
          <a:p>
            <a:r>
              <a:rPr lang="en-US" sz="2400" dirty="0" smtClean="0"/>
              <a:t>DIVNPT may provide personnel, services, facilities and equipment </a:t>
            </a:r>
          </a:p>
          <a:p>
            <a:r>
              <a:rPr lang="en-US" sz="2400" dirty="0" smtClean="0"/>
              <a:t>Non-Federal Collaborator may provide all of the above, plus funds to DIVNPT</a:t>
            </a:r>
          </a:p>
          <a:p>
            <a:r>
              <a:rPr lang="en-US" sz="2400" dirty="0" smtClean="0"/>
              <a:t>Preference for small businesses and for businesses agreeing to manufacture products  substantially in the U.S.</a:t>
            </a:r>
          </a:p>
          <a:p>
            <a:r>
              <a:rPr lang="en-US" sz="2400" dirty="0" smtClean="0"/>
              <a:t>Intellectual Property (IP) rights are covered in the agreements</a:t>
            </a:r>
          </a:p>
          <a:p>
            <a:endParaRPr lang="en-US" sz="2400" dirty="0" smtClean="0"/>
          </a:p>
        </p:txBody>
      </p:sp>
      <p:pic>
        <p:nvPicPr>
          <p:cNvPr id="25" name="Picture 24" descr="TPO_people_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3271" y="5878294"/>
            <a:ext cx="1585192" cy="880946"/>
          </a:xfrm>
          <a:prstGeom prst="rect">
            <a:avLst/>
          </a:prstGeom>
        </p:spPr>
      </p:pic>
      <p:pic>
        <p:nvPicPr>
          <p:cNvPr id="35" name="Picture 2" descr="lnavatek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8946" y="5537411"/>
            <a:ext cx="1086141" cy="31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8" descr="300px-Us_navy_rhib.jpg"/>
          <p:cNvPicPr>
            <a:picLocks noChangeAspect="1"/>
          </p:cNvPicPr>
          <p:nvPr/>
        </p:nvPicPr>
        <p:blipFill>
          <a:blip r:embed="rId5" cstate="print"/>
          <a:srcRect l="10255" t="16572" r="13229"/>
          <a:stretch>
            <a:fillRect/>
          </a:stretch>
        </p:blipFill>
        <p:spPr bwMode="auto">
          <a:xfrm>
            <a:off x="7011052" y="4609445"/>
            <a:ext cx="1226053" cy="89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Content Placeholder 5" descr="Cavallaro_test fixtur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2277" y="4609445"/>
            <a:ext cx="594038" cy="89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1" descr="depositphotos_6417655-Blue-wireless-technology-tower--isolated-over-a-white-background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33044" y="934026"/>
            <a:ext cx="862058" cy="111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5779" y="1540367"/>
            <a:ext cx="1254862" cy="4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" descr="coop-uuv-battlespace"/>
          <p:cNvPicPr>
            <a:picLocks noChangeAspect="1" noChangeArrowheads="1"/>
          </p:cNvPicPr>
          <p:nvPr/>
        </p:nvPicPr>
        <p:blipFill>
          <a:blip r:embed="rId9" cstate="print"/>
          <a:srcRect t="2397"/>
          <a:stretch>
            <a:fillRect/>
          </a:stretch>
        </p:blipFill>
        <p:spPr bwMode="auto">
          <a:xfrm>
            <a:off x="7728154" y="2926080"/>
            <a:ext cx="1200863" cy="1169256"/>
          </a:xfrm>
          <a:prstGeom prst="round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45" name="Picture 5" descr="csusb_logo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08593" y="3592197"/>
            <a:ext cx="1144139" cy="47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7"/>
          <p:cNvSpPr txBox="1">
            <a:spLocks noChangeArrowheads="1"/>
          </p:cNvSpPr>
          <p:nvPr/>
        </p:nvSpPr>
        <p:spPr bwMode="auto">
          <a:xfrm>
            <a:off x="6959802" y="4298776"/>
            <a:ext cx="20710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latin typeface="Cambria" pitchFamily="18" charset="0"/>
              </a:rPr>
              <a:t>Test and Design of Inflatable </a:t>
            </a:r>
          </a:p>
          <a:p>
            <a:pPr algn="ctr"/>
            <a:r>
              <a:rPr lang="en-US" sz="800" b="1" dirty="0">
                <a:latin typeface="Cambria" pitchFamily="18" charset="0"/>
              </a:rPr>
              <a:t>Structures for Rigid Inflatable Boats</a:t>
            </a:r>
          </a:p>
        </p:txBody>
      </p:sp>
      <p:sp>
        <p:nvSpPr>
          <p:cNvPr id="47" name="TextBox 9"/>
          <p:cNvSpPr txBox="1">
            <a:spLocks noChangeArrowheads="1"/>
          </p:cNvSpPr>
          <p:nvPr/>
        </p:nvSpPr>
        <p:spPr bwMode="auto">
          <a:xfrm>
            <a:off x="7053962" y="2061766"/>
            <a:ext cx="1872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latin typeface="Cambria" pitchFamily="18" charset="0"/>
              </a:rPr>
              <a:t>Commercialization of a </a:t>
            </a:r>
          </a:p>
          <a:p>
            <a:pPr algn="ctr"/>
            <a:r>
              <a:rPr lang="en-US" sz="800" b="1" dirty="0">
                <a:latin typeface="Cambria" pitchFamily="18" charset="0"/>
              </a:rPr>
              <a:t>Wireless Platform Technology</a:t>
            </a: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7202832" y="2589434"/>
            <a:ext cx="15525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latin typeface="Cambria" pitchFamily="18" charset="0"/>
              </a:rPr>
              <a:t>Parallelization of Decision</a:t>
            </a:r>
          </a:p>
          <a:p>
            <a:pPr algn="ctr"/>
            <a:r>
              <a:rPr lang="en-US" sz="800" b="1" dirty="0">
                <a:latin typeface="Cambria" pitchFamily="18" charset="0"/>
              </a:rPr>
              <a:t> Support Software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02585" y="285693"/>
            <a:ext cx="744141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Navy Potential Contractor CRADA</a:t>
            </a:r>
            <a:br>
              <a:rPr lang="en-US" dirty="0" smtClean="0"/>
            </a:br>
            <a:r>
              <a:rPr lang="en-US" dirty="0" smtClean="0"/>
              <a:t>(NPC CRADA)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44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Establishes need to know to gain clearance</a:t>
            </a:r>
          </a:p>
          <a:p>
            <a:r>
              <a:rPr lang="en-US" dirty="0" smtClean="0"/>
              <a:t>Replaces NPC program no cost contract agreements</a:t>
            </a:r>
          </a:p>
          <a:p>
            <a:r>
              <a:rPr lang="en-US" dirty="0" smtClean="0"/>
              <a:t>Company continues development of product or service and provides yearly report on progress</a:t>
            </a:r>
          </a:p>
          <a:p>
            <a:r>
              <a:rPr lang="en-US" dirty="0" smtClean="0"/>
              <a:t>Division files paperwork with DSS that starts clearance process</a:t>
            </a:r>
          </a:p>
          <a:p>
            <a:r>
              <a:rPr lang="en-US" dirty="0" smtClean="0"/>
              <a:t>Three years duration</a:t>
            </a:r>
          </a:p>
          <a:p>
            <a:r>
              <a:rPr lang="en-US" dirty="0" smtClean="0"/>
              <a:t>Up to SECRET</a:t>
            </a:r>
          </a:p>
          <a:p>
            <a:endParaRPr lang="en-US" dirty="0" smtClean="0"/>
          </a:p>
        </p:txBody>
      </p:sp>
      <p:pic>
        <p:nvPicPr>
          <p:cNvPr id="5" name="Picture 4" descr="TPO_Laurels_Logo_FINAL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6056" y="5256268"/>
            <a:ext cx="2880360" cy="128016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1448718" y="1100902"/>
            <a:ext cx="6373258" cy="8969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NPC CRADA Topic Examples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468217" y="2536634"/>
            <a:ext cx="8229600" cy="190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Acoustic Window Materials</a:t>
            </a:r>
          </a:p>
          <a:p>
            <a:r>
              <a:rPr lang="en-US" dirty="0" smtClean="0"/>
              <a:t>Geospatial Information Systems</a:t>
            </a:r>
          </a:p>
          <a:p>
            <a:r>
              <a:rPr lang="en-US" dirty="0" smtClean="0"/>
              <a:t>Network-Centric Imagery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982452" y="5130302"/>
            <a:ext cx="7181850" cy="830263"/>
          </a:xfrm>
          <a:prstGeom prst="re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Broadens pool of contractors with ability to 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address Navy technical challenges</a:t>
            </a:r>
          </a:p>
        </p:txBody>
      </p:sp>
      <p:pic>
        <p:nvPicPr>
          <p:cNvPr id="5" name="Picture 4" descr="TPO_Laurels_Logo_FINAL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0627" y="188511"/>
            <a:ext cx="1740665" cy="77362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 t="15075"/>
          <a:stretch>
            <a:fillRect/>
          </a:stretch>
        </p:blipFill>
        <p:spPr bwMode="auto">
          <a:xfrm>
            <a:off x="7399201" y="1062446"/>
            <a:ext cx="1453896" cy="1268830"/>
          </a:xfrm>
          <a:prstGeom prst="roundRect">
            <a:avLst>
              <a:gd name="adj" fmla="val 4990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95449" y="173898"/>
            <a:ext cx="7293275" cy="639763"/>
          </a:xfrm>
        </p:spPr>
        <p:txBody>
          <a:bodyPr/>
          <a:lstStyle/>
          <a:p>
            <a:r>
              <a:rPr lang="en-US" dirty="0" smtClean="0"/>
              <a:t>Work for Private Parties (WPP)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68384" y="1062447"/>
            <a:ext cx="6629399" cy="5712824"/>
          </a:xfrm>
        </p:spPr>
        <p:txBody>
          <a:bodyPr/>
          <a:lstStyle/>
          <a:p>
            <a:r>
              <a:rPr lang="en-US" sz="2400" dirty="0" smtClean="0"/>
              <a:t>Provides private party access to Government facilities and expertise</a:t>
            </a:r>
          </a:p>
          <a:p>
            <a:r>
              <a:rPr lang="en-US" sz="2400" dirty="0" smtClean="0"/>
              <a:t>Non-collaborative agreement</a:t>
            </a:r>
          </a:p>
          <a:p>
            <a:r>
              <a:rPr lang="en-US" sz="2400" dirty="0" smtClean="0"/>
              <a:t>Private parties pay the Government &amp; must recover all costs of use of the facility and associated Government labor</a:t>
            </a:r>
          </a:p>
          <a:p>
            <a:r>
              <a:rPr lang="en-US" sz="2400" dirty="0" smtClean="0"/>
              <a:t>References for details: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10 USC 2539B (Test Services)  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10 USC 2563 (Engineering Services)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10 USC 2681 (AUTEC Range Services)</a:t>
            </a:r>
          </a:p>
          <a:p>
            <a:r>
              <a:rPr lang="en-US" sz="2400" dirty="0" smtClean="0"/>
              <a:t>Cannot compete with industry – </a:t>
            </a:r>
            <a:br>
              <a:rPr lang="en-US" sz="2400" dirty="0" smtClean="0"/>
            </a:br>
            <a:r>
              <a:rPr lang="en-US" sz="2400" dirty="0" smtClean="0"/>
              <a:t>Government has to be the only source </a:t>
            </a:r>
            <a:br>
              <a:rPr lang="en-US" sz="2400" dirty="0" smtClean="0"/>
            </a:br>
            <a:r>
              <a:rPr lang="en-US" sz="2400" dirty="0" smtClean="0"/>
              <a:t>for the work/services required</a:t>
            </a:r>
            <a:endParaRPr lang="en-US" sz="2400" dirty="0"/>
          </a:p>
        </p:txBody>
      </p:sp>
      <p:pic>
        <p:nvPicPr>
          <p:cNvPr id="24" name="Picture 6" descr="tankli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2230" y="3601776"/>
            <a:ext cx="1451135" cy="2305094"/>
          </a:xfrm>
          <a:prstGeom prst="roundRect">
            <a:avLst>
              <a:gd name="adj" fmla="val 7665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5" name="Picture 7" descr="Surv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5195" y="2429421"/>
            <a:ext cx="1451135" cy="1081454"/>
          </a:xfrm>
          <a:prstGeom prst="roundRect">
            <a:avLst>
              <a:gd name="adj" fmla="val 11835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287519" y="5142793"/>
            <a:ext cx="15952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mbria" pitchFamily="18" charset="0"/>
              </a:rPr>
              <a:t>Acoustic Pressure Test Facility</a:t>
            </a:r>
            <a:endParaRPr lang="en-US" sz="1400" b="1" dirty="0">
              <a:effectLst>
                <a:glow rad="101600">
                  <a:schemeClr val="bg1"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7261391" y="2373458"/>
            <a:ext cx="1595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mbria" pitchFamily="18" charset="0"/>
              </a:rPr>
              <a:t>Survivability Test Facility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7454538" y="1052924"/>
            <a:ext cx="13960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Anechoic Chamber</a:t>
            </a:r>
          </a:p>
        </p:txBody>
      </p:sp>
      <p:pic>
        <p:nvPicPr>
          <p:cNvPr id="31" name="Picture 30" descr="TPO_people_l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43271" y="5878294"/>
            <a:ext cx="1585192" cy="88094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19942</TotalTime>
  <Words>910</Words>
  <Application>Microsoft Office PowerPoint</Application>
  <PresentationFormat>On-screen Show (4:3)</PresentationFormat>
  <Paragraphs>214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Blank Presentation</vt:lpstr>
      <vt:lpstr>1_Blank Presentation</vt:lpstr>
      <vt:lpstr>Slide 1</vt:lpstr>
      <vt:lpstr>A Bridge from Concept to Capability </vt:lpstr>
      <vt:lpstr>Slide 3</vt:lpstr>
      <vt:lpstr>Slide 4</vt:lpstr>
      <vt:lpstr>Technology Partnerships Office (TPO)</vt:lpstr>
      <vt:lpstr>Cooperative Research &amp; Development Agreements (CRADAs)</vt:lpstr>
      <vt:lpstr>Navy Potential Contractor CRADA (NPC CRADA)</vt:lpstr>
      <vt:lpstr>NPC CRADA Topic Examples</vt:lpstr>
      <vt:lpstr>Work for Private Parties (WPP) </vt:lpstr>
      <vt:lpstr>Teaming with NUWCDIVNPT in Response to a Solicitation</vt:lpstr>
      <vt:lpstr>Patent License Agreements</vt:lpstr>
      <vt:lpstr>Slide 12</vt:lpstr>
      <vt:lpstr>Slide 13</vt:lpstr>
      <vt:lpstr>Resources for Companies</vt:lpstr>
      <vt:lpstr>Slide 15</vt:lpstr>
      <vt:lpstr>  </vt:lpstr>
    </vt:vector>
  </TitlesOfParts>
  <Company>NUWC Graphics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Gardner</dc:creator>
  <cp:lastModifiedBy>theresa.baus</cp:lastModifiedBy>
  <cp:revision>1740</cp:revision>
  <cp:lastPrinted>2007-10-04T12:33:03Z</cp:lastPrinted>
  <dcterms:created xsi:type="dcterms:W3CDTF">2004-10-14T15:38:51Z</dcterms:created>
  <dcterms:modified xsi:type="dcterms:W3CDTF">2013-05-28T19:08:37Z</dcterms:modified>
</cp:coreProperties>
</file>