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7"/>
  </p:notesMasterIdLst>
  <p:handoutMasterIdLst>
    <p:handoutMasterId r:id="rId18"/>
  </p:handoutMasterIdLst>
  <p:sldIdLst>
    <p:sldId id="349" r:id="rId5"/>
    <p:sldId id="367" r:id="rId6"/>
    <p:sldId id="425" r:id="rId7"/>
    <p:sldId id="428" r:id="rId8"/>
    <p:sldId id="427" r:id="rId9"/>
    <p:sldId id="426" r:id="rId10"/>
    <p:sldId id="420" r:id="rId11"/>
    <p:sldId id="422" r:id="rId12"/>
    <p:sldId id="415" r:id="rId13"/>
    <p:sldId id="423" r:id="rId14"/>
    <p:sldId id="429" r:id="rId15"/>
    <p:sldId id="39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dner, MaryAnn CIV NUWC NWPT" initials="GMCNN" lastIdx="3" clrIdx="0">
    <p:extLst>
      <p:ext uri="{19B8F6BF-5375-455C-9EA6-DF929625EA0E}">
        <p15:presenceInfo xmlns:p15="http://schemas.microsoft.com/office/powerpoint/2012/main" userId="S-1-5-21-1801674531-2146617017-725345543-33225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7B0"/>
    <a:srgbClr val="013891"/>
    <a:srgbClr val="EB1D23"/>
    <a:srgbClr val="01235B"/>
    <a:srgbClr val="001E57"/>
    <a:srgbClr val="013892"/>
    <a:srgbClr val="013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86699-307F-404F-9BDE-17E9826EF743}" v="4" dt="2024-10-03T20:04:05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>
        <p:guide pos="2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ard.cipriani\Desktop\Backup%20of%20Data\Documents\FY22\Code%2010\Contracts\Contractor%20FTEs\Copy%20of%2021-020R_(DivAcronym)_Contractor%20FTE%20Template%20(10%20NPT)_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23C-46B6-B8BA-87FDA47AFA1C}"/>
              </c:ext>
            </c:extLst>
          </c:dPt>
          <c:dPt>
            <c:idx val="1"/>
            <c:bubble3D val="0"/>
            <c:spPr>
              <a:pattFill prst="dkUp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23C-46B6-B8BA-87FDA47AFA1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346</c:v>
                </c:pt>
                <c:pt idx="1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3C-46B6-B8BA-87FDA47AF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694-4769-B53B-A09DEF632285}"/>
              </c:ext>
            </c:extLst>
          </c:dPt>
          <c:dPt>
            <c:idx val="1"/>
            <c:bubble3D val="0"/>
            <c:spPr>
              <a:pattFill prst="dkUpDi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tx2">
                    <a:lumMod val="40000"/>
                    <a:lumOff val="60000"/>
                  </a:schemeClr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9694-4769-B53B-A09DEF63228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94-4769-B53B-A09DEF632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195-4EED-9D19-2703C726E4F3}"/>
              </c:ext>
            </c:extLst>
          </c:dPt>
          <c:dPt>
            <c:idx val="1"/>
            <c:bubble3D val="0"/>
            <c:spPr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195-4EED-9D19-2703C726E4F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346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95-4EED-9D19-2703C726E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8AF-4418-9C32-2B883D83894E}"/>
              </c:ext>
            </c:extLst>
          </c:dPt>
          <c:dPt>
            <c:idx val="1"/>
            <c:bubble3D val="0"/>
            <c:spPr>
              <a:pattFill prst="dkUp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accent5">
                    <a:lumMod val="75000"/>
                  </a:schemeClr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8AF-4418-9C32-2B883D83894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AF-4418-9C32-2B883D83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EA-4345-9D19-8B099CB191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EA-4345-9D19-8B099CB191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BEA-4345-9D19-8B099CB191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BEA-4345-9D19-8B099CB191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BEA-4345-9D19-8B099CB191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BEA-4345-9D19-8B099CB191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BEA-4345-9D19-8B099CB191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Sheet1!$A$3:$A$9</c:f>
              <c:strCache>
                <c:ptCount val="7"/>
                <c:pt idx="0">
                  <c:v>Dept OH</c:v>
                </c:pt>
                <c:pt idx="1">
                  <c:v>Div OH</c:v>
                </c:pt>
                <c:pt idx="2">
                  <c:v>SCC</c:v>
                </c:pt>
                <c:pt idx="3">
                  <c:v>Inv</c:v>
                </c:pt>
                <c:pt idx="4">
                  <c:v>Int Reim</c:v>
                </c:pt>
                <c:pt idx="5">
                  <c:v>Ext Reim</c:v>
                </c:pt>
                <c:pt idx="6">
                  <c:v>NAVSUP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45.7</c:v>
                </c:pt>
                <c:pt idx="1">
                  <c:v>48.7</c:v>
                </c:pt>
                <c:pt idx="2">
                  <c:v>58.7</c:v>
                </c:pt>
                <c:pt idx="3">
                  <c:v>4.5</c:v>
                </c:pt>
                <c:pt idx="4">
                  <c:v>4.0999999999999996</c:v>
                </c:pt>
                <c:pt idx="5">
                  <c:v>16.5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EA-4345-9D19-8B099CB19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FY25</a:t>
            </a:r>
            <a:r>
              <a:rPr lang="en-US" b="1" baseline="0"/>
              <a:t> Contractor FTEs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26-4F32-8D92-684C89F1AB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26-4F32-8D92-684C89F1AB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26-4F32-8D92-684C89F1AB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26-4F32-8D92-684C89F1AB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26-4F32-8D92-684C89F1AB2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F26-4F32-8D92-684C89F1AB21}"/>
              </c:ext>
            </c:extLst>
          </c:dPt>
          <c:dLbls>
            <c:dLbl>
              <c:idx val="0"/>
              <c:layout>
                <c:manualLayout>
                  <c:x val="7.0406714785651789E-2"/>
                  <c:y val="8.4167365677228489E-2"/>
                </c:manualLayout>
              </c:layout>
              <c:tx>
                <c:rich>
                  <a:bodyPr/>
                  <a:lstStyle/>
                  <a:p>
                    <a:fld id="{B4643329-281A-488E-80E8-C51E11105B69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54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26-4F32-8D92-684C89F1AB21}"/>
                </c:ext>
              </c:extLst>
            </c:dLbl>
            <c:dLbl>
              <c:idx val="1"/>
              <c:layout>
                <c:manualLayout>
                  <c:x val="2.863254593175853E-2"/>
                  <c:y val="-3.1632798477509896E-2"/>
                </c:manualLayout>
              </c:layout>
              <c:tx>
                <c:rich>
                  <a:bodyPr/>
                  <a:lstStyle/>
                  <a:p>
                    <a:fld id="{C54388DB-F46D-4683-8E21-31BAB6AACE5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82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26-4F32-8D92-684C89F1AB21}"/>
                </c:ext>
              </c:extLst>
            </c:dLbl>
            <c:dLbl>
              <c:idx val="2"/>
              <c:layout>
                <c:manualLayout>
                  <c:x val="-6.7207349081364831E-2"/>
                  <c:y val="-0.10385980103002597"/>
                </c:manualLayout>
              </c:layout>
              <c:tx>
                <c:rich>
                  <a:bodyPr/>
                  <a:lstStyle/>
                  <a:p>
                    <a:fld id="{DC5B0A58-D27F-4FB7-A21C-8983D1DA31F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78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26-4F32-8D92-684C89F1AB2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3D7FD56-9A4C-42C4-8BE1-E32A13A7EB2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30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F26-4F32-8D92-684C89F1AB21}"/>
                </c:ext>
              </c:extLst>
            </c:dLbl>
            <c:dLbl>
              <c:idx val="5"/>
              <c:layout>
                <c:manualLayout>
                  <c:x val="-6.5108595800524929E-2"/>
                  <c:y val="3.6187641493266948E-2"/>
                </c:manualLayout>
              </c:layout>
              <c:tx>
                <c:rich>
                  <a:bodyPr/>
                  <a:lstStyle/>
                  <a:p>
                    <a:fld id="{C9DE7399-15C6-46B4-BF61-3EE8D5F76499}" type="CATEGORYNAME">
                      <a:rPr lang="en-US" b="0"/>
                      <a:pPr/>
                      <a:t>[CATEGORY NAME]</a:t>
                    </a:fld>
                    <a:r>
                      <a:rPr lang="en-US" baseline="0" dirty="0"/>
                      <a:t>, 32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F26-4F32-8D92-684C89F1A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Scientists and Engineers(S &amp; E)</c:v>
                </c:pt>
                <c:pt idx="1">
                  <c:v>Technicians (incl. Computer)</c:v>
                </c:pt>
                <c:pt idx="2">
                  <c:v>Professional Admin</c:v>
                </c:pt>
                <c:pt idx="3">
                  <c:v>Admin Support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55</c:v>
                </c:pt>
                <c:pt idx="1">
                  <c:v>80</c:v>
                </c:pt>
                <c:pt idx="2">
                  <c:v>82</c:v>
                </c:pt>
                <c:pt idx="3">
                  <c:v>30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26-4F32-8D92-684C89F1A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Corporate</a:t>
            </a:r>
            <a:r>
              <a:rPr lang="en-US" baseline="0">
                <a:solidFill>
                  <a:schemeClr val="tx1"/>
                </a:solidFill>
              </a:rPr>
              <a:t> Operations Projected Contracting ($K)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23484105094268"/>
          <c:y val="0.13091860451157586"/>
          <c:w val="0.86580682758095939"/>
          <c:h val="0.742899414010104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Sheet1!$B$49</c:f>
              <c:strCache>
                <c:ptCount val="1"/>
                <c:pt idx="0">
                  <c:v>MATERIAL/EQUIPMENT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Sheet1!$A$50:$A$52</c:f>
              <c:strCache>
                <c:ptCount val="3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</c:strCache>
            </c:strRef>
          </c:cat>
          <c:val>
            <c:numRef>
              <c:f>Sheet1!$B$50:$B$52</c:f>
              <c:numCache>
                <c:formatCode>#,##0.0_);\(#,##0.0\)</c:formatCode>
                <c:ptCount val="3"/>
                <c:pt idx="0">
                  <c:v>3.9</c:v>
                </c:pt>
                <c:pt idx="1">
                  <c:v>4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2-417E-B658-A0D10333144C}"/>
            </c:ext>
          </c:extLst>
        </c:ser>
        <c:ser>
          <c:idx val="1"/>
          <c:order val="1"/>
          <c:tx>
            <c:strRef>
              <c:f>Sheet1!$C$49</c:f>
              <c:strCache>
                <c:ptCount val="1"/>
                <c:pt idx="0">
                  <c:v>SERVICES/MAINTENANCE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Sheet1!$A$50:$A$52</c:f>
              <c:strCache>
                <c:ptCount val="3"/>
                <c:pt idx="0">
                  <c:v>FY24</c:v>
                </c:pt>
                <c:pt idx="1">
                  <c:v>FY25</c:v>
                </c:pt>
                <c:pt idx="2">
                  <c:v>FY26</c:v>
                </c:pt>
              </c:strCache>
            </c:strRef>
          </c:cat>
          <c:val>
            <c:numRef>
              <c:f>Sheet1!$C$50:$C$52</c:f>
              <c:numCache>
                <c:formatCode>#,##0.0_);\(#,##0.0\)</c:formatCode>
                <c:ptCount val="3"/>
                <c:pt idx="0">
                  <c:v>34.5</c:v>
                </c:pt>
                <c:pt idx="1">
                  <c:v>36.5</c:v>
                </c:pt>
                <c:pt idx="2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A2-417E-B658-A0D103331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377728"/>
        <c:axId val="84169472"/>
        <c:axId val="0"/>
      </c:bar3DChart>
      <c:catAx>
        <c:axId val="823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84169472"/>
        <c:crosses val="autoZero"/>
        <c:auto val="1"/>
        <c:lblAlgn val="ctr"/>
        <c:lblOffset val="100"/>
        <c:noMultiLvlLbl val="0"/>
      </c:catAx>
      <c:valAx>
        <c:axId val="84169472"/>
        <c:scaling>
          <c:orientation val="minMax"/>
        </c:scaling>
        <c:delete val="0"/>
        <c:axPos val="l"/>
        <c:majorGridlines/>
        <c:numFmt formatCode="#,##0.0_);\(#,##0.0\)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823777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C2E704-01E6-4E19-AAD1-B620F4FFFEB8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23915C-3220-4F9D-99EC-EA891D8EC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6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334E7-35D9-459F-B6E5-B4AD2082EC58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A0FA0-BB16-4CF3-AF25-A8AF1B68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B7E40-492F-447A-B369-9D6C297D076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Welcome to my second Corporate Operations all hands meeting. </a:t>
            </a:r>
          </a:p>
        </p:txBody>
      </p:sp>
    </p:spTree>
    <p:extLst>
      <p:ext uri="{BB962C8B-B14F-4D97-AF65-F5344CB8AC3E}">
        <p14:creationId xmlns:p14="http://schemas.microsoft.com/office/powerpoint/2010/main" val="291461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dobe Gothic Std B" pitchFamily="34" charset="-128"/>
              </a:rPr>
              <a:t>Degrees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dobe Gothic Std B" pitchFamily="34" charset="-128"/>
              </a:rPr>
              <a:t>Demographics by skill, age, etc…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E9E9A-2C62-40BF-8288-972CC8C792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dobe Gothic Std B" pitchFamily="34" charset="-128"/>
              </a:rPr>
              <a:t>Degrees</a:t>
            </a:r>
          </a:p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Adobe Gothic Std B" pitchFamily="34" charset="-128"/>
              </a:rPr>
              <a:t>Demographics by skill, age, etc…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E9E9A-2C62-40BF-8288-972CC8C792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04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Arial" pitchFamily="34" charset="0"/>
              </a:rPr>
              <a:t>Projected $22.8M (FY12/13)</a:t>
            </a:r>
          </a:p>
          <a:p>
            <a:endParaRPr lang="en-US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8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6591" indent="-287152" defTabSz="9348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8603" indent="-229721" defTabSz="9348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8044" indent="-229721" defTabSz="9348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7486" indent="-229721" defTabSz="9348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6927" indent="-229721" defTabSz="9348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6369" indent="-229721" defTabSz="9348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5810" indent="-229721" defTabSz="9348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5250" indent="-229721" defTabSz="9348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8C8914-52EA-4103-A309-EF68A6B70FA5}" type="slidenum">
              <a:rPr lang="en-US" smtClean="0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2C0-C361-47F3-89FE-61B9AA9A4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2C0-C361-47F3-89FE-61B9AA9A4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2C0-C361-47F3-89FE-61B9AA9A47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642C0-C361-47F3-89FE-61B9AA9A4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4CD07-906A-4FD6-80F6-B80376E0AD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0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729DF-DA72-41FE-8F7E-6B662DB27648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069D2D6D-0272-4079-8811-7D9A3A89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C8A94-65A0-46BD-A966-48DC52E82974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D2D6D-0272-4079-8811-7D9A3A89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9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44F3AE-004A-4142-AEC1-7FAE56DDE0BC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D2D6D-0272-4079-8811-7D9A3A89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F9500-5421-4B2E-99C3-DCFE15F9384D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069D2D6D-0272-4079-8811-7D9A3A89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AB805-3B5F-4E15-9570-C08860272307}" type="datetime1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D2D6D-0272-4079-8811-7D9A3A89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6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DE973-382A-4D77-8E73-9C0281472831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D2D6D-0272-4079-8811-7D9A3A89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3120C-DA2F-4C30-9882-24D3EE2CF0B8}" type="datetime1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D2D6D-0272-4079-8811-7D9A3A89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E09CE5-A987-4F8D-B959-74A7703F67BE}" type="datetime1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D2D6D-0272-4079-8811-7D9A3A89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8D3C60-3BAA-468C-BA8D-86FC91AF1B0D}" type="datetime1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069D2D6D-0272-4079-8811-7D9A3A89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4B25DF-D578-4F23-986F-C3947866CDE7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D2D6D-0272-4079-8811-7D9A3A89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0401B-2FBE-4277-8F68-E64020F5FEA5}" type="datetime1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9D2D6D-0272-4079-8811-7D9A3A89F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" y="0"/>
            <a:ext cx="12185917" cy="890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6604"/>
            <a:ext cx="12192000" cy="5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8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png@01DB02BE.027BEF4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0518" y="1936751"/>
            <a:ext cx="6110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NUWC Division Newport</a:t>
            </a:r>
          </a:p>
          <a:p>
            <a:pPr algn="ctr">
              <a:defRPr/>
            </a:pPr>
            <a:r>
              <a:rPr lang="en-US" sz="4000" b="1">
                <a:latin typeface="Arial"/>
                <a:cs typeface="Arial"/>
              </a:rPr>
              <a:t>Corporate Operation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524001" y="549592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Corporate Operations, Code 10</a:t>
            </a:r>
          </a:p>
          <a:p>
            <a:pPr algn="ctr"/>
            <a:r>
              <a:rPr lang="en-US" b="1">
                <a:latin typeface="Calibri" pitchFamily="34" charset="0"/>
              </a:rPr>
              <a:t>NAVAL UNDERSEA WARFARE CENTER DIVISION, NEWPORT RI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260528" y="4811095"/>
            <a:ext cx="2291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400" b="1" dirty="0">
                <a:latin typeface="Calibri"/>
                <a:ea typeface="Calibri"/>
                <a:cs typeface="Calibri"/>
              </a:rPr>
              <a:t>16 October 2024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734" y="6559236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Statement A:  Approved for Public Release; Distribution is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4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 txBox="1">
            <a:spLocks/>
          </p:cNvSpPr>
          <p:nvPr/>
        </p:nvSpPr>
        <p:spPr bwMode="auto">
          <a:xfrm>
            <a:off x="1850100" y="674863"/>
            <a:ext cx="7856665" cy="3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+mn-lt"/>
                <a:ea typeface="+mj-ea"/>
                <a:cs typeface="+mj-cs"/>
              </a:rPr>
              <a:t>Code 10 – LENEL Intrusion Detection System</a:t>
            </a:r>
            <a:endParaRPr lang="en-US" sz="3200" b="1">
              <a:latin typeface="+mn-lt"/>
              <a:ea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444" y="1133652"/>
            <a:ext cx="10975975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 Summary of Contract Scope: </a:t>
            </a:r>
            <a:r>
              <a:rPr lang="en-US" sz="2000" dirty="0"/>
              <a:t>Provide Lenel certified technicians for NUWCDIVNPT and Detachments.    Provide Lenel Installation, Maintenance and repair, After-Hours Emergency  services</a:t>
            </a:r>
            <a:endParaRPr lang="en-US" sz="20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/>
                <a:cs typeface="Calibri"/>
              </a:rPr>
              <a:t> </a:t>
            </a:r>
            <a:r>
              <a:rPr lang="en-US" sz="2000" b="1" dirty="0"/>
              <a:t>  Contracting Method: </a:t>
            </a:r>
            <a:r>
              <a:rPr lang="en-US" sz="2000" dirty="0"/>
              <a:t>SAP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/>
              <a:t> Anticipated Period of Performance:  </a:t>
            </a:r>
            <a:r>
              <a:rPr lang="en-US" sz="2000" dirty="0"/>
              <a:t>1 Oct 2026 – 30 Sept 2031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  Acquisition Strategy</a:t>
            </a:r>
            <a:r>
              <a:rPr lang="en-US" sz="2000" dirty="0"/>
              <a:t>: TBD</a:t>
            </a:r>
            <a:endParaRPr lang="en-US" sz="20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/>
              <a:t> Level of Effort: </a:t>
            </a:r>
            <a:r>
              <a:rPr lang="en-US" sz="2000" dirty="0"/>
              <a:t>2 FTE, Hours - TBD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  Anticipated work location: </a:t>
            </a:r>
            <a:r>
              <a:rPr lang="en-US" sz="2000" dirty="0"/>
              <a:t>Govt. site - 50%, Alternate Site – 50%</a:t>
            </a:r>
            <a:endParaRPr lang="en-US" sz="20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/>
              <a:t> Contract Type: </a:t>
            </a:r>
            <a:r>
              <a:rPr lang="en-US" sz="2000" dirty="0"/>
              <a:t>CPFF &amp; FFP</a:t>
            </a:r>
            <a:endParaRPr lang="en-US" sz="20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  </a:t>
            </a:r>
            <a:r>
              <a:rPr lang="en-US" sz="2000" b="1" dirty="0"/>
              <a:t> Unique Characteristics:   </a:t>
            </a:r>
            <a:endParaRPr lang="en-US" sz="2000" b="1" dirty="0">
              <a:ea typeface="Calibri"/>
              <a:cs typeface="Calibri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000" dirty="0"/>
              <a:t>Key personnel requirements 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000" dirty="0"/>
              <a:t>Lenel certified technicians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000" dirty="0"/>
              <a:t>Travel or coordination for services at detachments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000" dirty="0"/>
              <a:t>Secret security clearance requirement 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    Follow on: Yes – </a:t>
            </a:r>
            <a:r>
              <a:rPr lang="en-US" sz="2000" dirty="0"/>
              <a:t>Trofholz Technology Inc.</a:t>
            </a:r>
            <a:r>
              <a:rPr lang="en-US" sz="2000" b="1" dirty="0"/>
              <a:t> </a:t>
            </a:r>
            <a:endParaRPr lang="en-US" sz="2000" b="1" dirty="0">
              <a:ea typeface="Calibri"/>
              <a:cs typeface="Calibri"/>
            </a:endParaRPr>
          </a:p>
          <a:p>
            <a:pPr marL="800100" lvl="1" indent="-342900">
              <a:buFont typeface="Calibri"/>
              <a:buChar char="-"/>
            </a:pPr>
            <a:r>
              <a:rPr lang="en-US" sz="2000" dirty="0"/>
              <a:t>N66604-21-D-R100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    Does OCOI clause apply: </a:t>
            </a:r>
            <a:r>
              <a:rPr lang="en-US" sz="2000" dirty="0"/>
              <a:t>Yes</a:t>
            </a:r>
            <a:endParaRPr lang="en-US" sz="2000" dirty="0">
              <a:ea typeface="Calibri"/>
              <a:cs typeface="Calibri"/>
            </a:endParaRPr>
          </a:p>
          <a:p>
            <a:pPr indent="228600">
              <a:buFont typeface="Arial"/>
              <a:buChar char="•"/>
            </a:pPr>
            <a:r>
              <a:rPr lang="en-US" sz="2000" b="1" dirty="0"/>
              <a:t>  Expected RFP release: </a:t>
            </a:r>
            <a:r>
              <a:rPr lang="en-US" sz="2000" dirty="0"/>
              <a:t>Q4/FY25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86" y="101189"/>
            <a:ext cx="581286" cy="670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789" y="6550519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Distribution Statement A:  Approved for Public Release; Distribution is Unlimited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9652000" y="64836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7752" y="67343"/>
            <a:ext cx="463663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/>
                <a:ea typeface="Adobe Gothic Std B"/>
              </a:rPr>
              <a:t>Projected Contracts  (FY25-26)</a:t>
            </a:r>
            <a:endParaRPr lang="en-US" sz="2400" b="1">
              <a:solidFill>
                <a:schemeClr val="bg1"/>
              </a:solidFill>
              <a:effectLst>
                <a:outerShdw blurRad="63500" dist="25400" dir="5400000" algn="t" rotWithShape="0">
                  <a:srgbClr val="5B9BD5">
                    <a:lumMod val="50000"/>
                    <a:alpha val="50000"/>
                  </a:srgbClr>
                </a:outerShdw>
              </a:effectLst>
              <a:latin typeface="Arial Narrow"/>
              <a:ea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10736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909" y="731337"/>
            <a:ext cx="7286355" cy="443198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sz="3200" b="1"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 panose="020B0606020202030204" pitchFamily="34" charset="0"/>
                <a:ea typeface="Adobe Gothic Std B" pitchFamily="34" charset="-128"/>
                <a:cs typeface="+mn-cs"/>
              </a:rPr>
              <a:t>Projected Contracts - 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3734" y="6559236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Statement A:  Approved for Public Release; Distribution is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9652000" y="64836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7752" y="67343"/>
            <a:ext cx="4636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 panose="020B0606020202030204" pitchFamily="34" charset="0"/>
                <a:ea typeface="Adobe Gothic Std B" pitchFamily="34" charset="-128"/>
              </a:rPr>
              <a:t>Projected Contracts  (FY25-26)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560" y="1360345"/>
            <a:ext cx="11197894" cy="40010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Authority granted to execute architectural and engineering, planning, and construction projects locally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prstClr val="black"/>
                </a:solidFill>
              </a:rPr>
              <a:t>FY24: Awarded 21 critical infrastructure projects (~$33.4M inclusive of SAPs):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</a:rPr>
              <a:t>19 Sustainment, Restoration, and Modernization (SRM) and facility services (~$1.9M)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</a:rPr>
              <a:t>3 Critical equipment installation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</a:rPr>
              <a:t>3 SRM project awarded over Simplified Acquisition Threshold (SAT) (~$1.6M)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</a:rPr>
              <a:t>5 year MACC contract award for $30M</a:t>
            </a:r>
          </a:p>
          <a:p>
            <a:pPr lvl="1">
              <a:buSzPct val="80000"/>
              <a:defRPr/>
            </a:pPr>
            <a:endParaRPr lang="en-US">
              <a:solidFill>
                <a:prstClr val="black"/>
              </a:solidFill>
            </a:endParaRPr>
          </a:p>
          <a:p>
            <a:pPr marL="285750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prstClr val="black"/>
                </a:solidFill>
              </a:rPr>
              <a:t>FY25: Anticipate 27 critical infrastructure projects (~$23.6M inclusive of SAPs):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</a:rPr>
              <a:t>17 Sustainment, Restoration, and Modernization (SRM) and facility services (~$1.8M)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</a:rPr>
              <a:t>5 Critical equipment installation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>
                <a:solidFill>
                  <a:prstClr val="black"/>
                </a:solidFill>
              </a:rPr>
              <a:t>9 SRM projects to be submitted over Simplified Acquisition Threshold (SAT) (~$21.8M)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endParaRPr lang="en-US">
              <a:solidFill>
                <a:prstClr val="black"/>
              </a:solidFill>
              <a:ea typeface="Calibri"/>
              <a:cs typeface="Calibri"/>
            </a:endParaRPr>
          </a:p>
          <a:p>
            <a:pPr marL="742950" lvl="1" indent="-285750">
              <a:buSzPct val="80000"/>
              <a:buFont typeface="Wingdings" panose="05000000000000000000" pitchFamily="2" charset="2"/>
              <a:buChar char="§"/>
              <a:defRPr/>
            </a:pPr>
            <a:endParaRPr lang="en-US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16C5-8877-81DF-D57F-5276291EF8FD}"/>
              </a:ext>
            </a:extLst>
          </p:cNvPr>
          <p:cNvSpPr txBox="1">
            <a:spLocks/>
          </p:cNvSpPr>
          <p:nvPr/>
        </p:nvSpPr>
        <p:spPr>
          <a:xfrm>
            <a:off x="3788463" y="5245882"/>
            <a:ext cx="4380087" cy="70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rgbClr val="05285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―"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4588" lvl="4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MACC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for Construction</a:t>
            </a:r>
          </a:p>
          <a:p>
            <a:pPr marL="1144588" lvl="4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B1258 Replace 5 AHUS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144588" lvl="4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kumimoji="0" lang="en-US" b="1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873110-5034-1DCD-F362-DD9DE0FA3940}"/>
              </a:ext>
            </a:extLst>
          </p:cNvPr>
          <p:cNvSpPr txBox="1">
            <a:spLocks/>
          </p:cNvSpPr>
          <p:nvPr/>
        </p:nvSpPr>
        <p:spPr>
          <a:xfrm>
            <a:off x="423430" y="4847871"/>
            <a:ext cx="9142407" cy="550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rgbClr val="05285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―"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>
                <a:solidFill>
                  <a:prstClr val="black"/>
                </a:solidFill>
                <a:latin typeface="Calibri" panose="020F0502020204030204"/>
              </a:rPr>
              <a:t>6 Projects Awarded in 2024 over SAT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4175E8-C0F5-71C4-31D1-FB875A31C002}"/>
              </a:ext>
            </a:extLst>
          </p:cNvPr>
          <p:cNvSpPr txBox="1">
            <a:spLocks/>
          </p:cNvSpPr>
          <p:nvPr/>
        </p:nvSpPr>
        <p:spPr>
          <a:xfrm>
            <a:off x="7197367" y="5245882"/>
            <a:ext cx="4380087" cy="70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rgbClr val="05285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―"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4588" lvl="4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B104 Data Resiliency Upgrades</a:t>
            </a:r>
            <a:endParaRPr kumimoji="0" lang="en-US" b="1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144588" lvl="4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B1319 Corridor Renovation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1144588" lvl="4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kumimoji="0" lang="en-US" b="1" i="0" u="none" strike="noStrike" kern="1200" cap="none" spc="0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ABF9A-992B-D170-8926-F7C959968AF0}"/>
              </a:ext>
            </a:extLst>
          </p:cNvPr>
          <p:cNvSpPr txBox="1"/>
          <p:nvPr/>
        </p:nvSpPr>
        <p:spPr>
          <a:xfrm>
            <a:off x="-2180" y="5171701"/>
            <a:ext cx="6097314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4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B1302 Second Floor Renovation</a:t>
            </a:r>
          </a:p>
          <a:p>
            <a:pPr marL="1143000" lvl="4" indent="-2857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B13 Buoy Upgrade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030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577" y="66058"/>
            <a:ext cx="4419600" cy="443198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 panose="020B0606020202030204" pitchFamily="34" charset="0"/>
                <a:ea typeface="Adobe Gothic Std B" pitchFamily="34" charset="-128"/>
                <a:cs typeface="+mn-cs"/>
              </a:rPr>
              <a:t>Corporate 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6025" y="6635598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Distribution Statement A:  Approved for Public Release; Distribution is Unlimited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891" y="2458065"/>
            <a:ext cx="694310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Thank You</a:t>
            </a:r>
          </a:p>
          <a:p>
            <a:pPr algn="ctr"/>
            <a:r>
              <a:rPr lang="en-US" sz="3600" b="1"/>
              <a:t>Questions?</a:t>
            </a:r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r>
              <a:rPr lang="en-US" sz="2800" b="1"/>
              <a:t>Functional Mailbox</a:t>
            </a:r>
          </a:p>
          <a:p>
            <a:pPr algn="ctr"/>
            <a:r>
              <a:rPr lang="en-US" sz="2800" b="1"/>
              <a:t>NUWC_NPT_Code10_info@navy.mil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9652000" y="64836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3" t="6484" r="14000"/>
          <a:stretch/>
        </p:blipFill>
        <p:spPr>
          <a:xfrm>
            <a:off x="0" y="685657"/>
            <a:ext cx="3314700" cy="561906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834743" y="0"/>
            <a:ext cx="595085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 panose="020B0606020202030204" pitchFamily="34" charset="0"/>
                <a:ea typeface="Adobe Gothic Std B" pitchFamily="34" charset="-128"/>
              </a:rPr>
              <a:t>Department at a Glance- 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 panose="020B0606020202030204" pitchFamily="34" charset="0"/>
                <a:ea typeface="Adobe Gothic Std B" pitchFamily="34" charset="-128"/>
              </a:rPr>
              <a:t> 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 bwMode="auto">
          <a:xfrm>
            <a:off x="96520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4652" y="5601973"/>
            <a:ext cx="2057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glow rad="228600">
                    <a:srgbClr val="002060">
                      <a:alpha val="92000"/>
                    </a:srgbClr>
                  </a:glow>
                </a:effectLst>
              </a:defRPr>
            </a:lvl1pPr>
          </a:lstStyle>
          <a:p>
            <a:r>
              <a:rPr lang="en-US"/>
              <a:t>Corporate Research and Information Center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107" y="700964"/>
            <a:ext cx="1257075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glow rad="228600">
                    <a:srgbClr val="002060">
                      <a:alpha val="92000"/>
                    </a:srgbClr>
                  </a:glow>
                </a:effectLst>
              </a:defRPr>
            </a:lvl1pPr>
          </a:lstStyle>
          <a:p>
            <a:r>
              <a:rPr lang="en-US"/>
              <a:t>Cyber Security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59327" y="5006918"/>
            <a:ext cx="1871666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glow rad="228600">
                    <a:srgbClr val="002060">
                      <a:alpha val="92000"/>
                    </a:srgbClr>
                  </a:glow>
                </a:effectLst>
              </a:defRPr>
            </a:lvl1pPr>
          </a:lstStyle>
          <a:p>
            <a:r>
              <a:rPr lang="en-US"/>
              <a:t>Property Management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06" y="2792618"/>
            <a:ext cx="808134" cy="80813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603884" y="1868592"/>
            <a:ext cx="151637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glow rad="228600">
                    <a:srgbClr val="002060">
                      <a:alpha val="92000"/>
                    </a:srgbClr>
                  </a:glow>
                </a:effectLst>
              </a:defRPr>
            </a:lvl1pPr>
          </a:lstStyle>
          <a:p>
            <a:r>
              <a:rPr lang="en-US"/>
              <a:t>Human Resources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" y="5184640"/>
            <a:ext cx="834667" cy="8346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5" y="3649078"/>
            <a:ext cx="1017285" cy="6772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47" name="TextBox 46"/>
          <p:cNvSpPr txBox="1"/>
          <p:nvPr/>
        </p:nvSpPr>
        <p:spPr>
          <a:xfrm>
            <a:off x="151213" y="3341301"/>
            <a:ext cx="1252663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effectLst>
                  <a:glow rad="228600">
                    <a:srgbClr val="002060">
                      <a:alpha val="92000"/>
                    </a:srgbClr>
                  </a:glow>
                </a:effectLst>
              </a:defRPr>
            </a:lvl1pPr>
          </a:lstStyle>
          <a:p>
            <a:r>
              <a:rPr lang="en-US"/>
              <a:t>Data Analytics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40183" y="700964"/>
            <a:ext cx="5023728" cy="28132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78244" y="728366"/>
            <a:ext cx="783852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i="1" kern="0" dirty="0">
                <a:solidFill>
                  <a:srgbClr val="003550"/>
                </a:solidFill>
              </a:rPr>
              <a:t>A Diverse Organization </a:t>
            </a:r>
          </a:p>
          <a:p>
            <a:r>
              <a:rPr lang="en-US" sz="2000" b="1" i="1" kern="0" dirty="0"/>
              <a:t>300</a:t>
            </a:r>
            <a:r>
              <a:rPr lang="en-US" sz="2000" b="1" i="1" kern="0" dirty="0">
                <a:solidFill>
                  <a:srgbClr val="003550"/>
                </a:solidFill>
              </a:rPr>
              <a:t> government employees </a:t>
            </a:r>
            <a:r>
              <a:rPr lang="en-US" sz="2000" b="1" i="1" kern="0" dirty="0"/>
              <a:t>276</a:t>
            </a:r>
            <a:r>
              <a:rPr lang="en-US" sz="2000" b="1" i="1" kern="0" dirty="0">
                <a:solidFill>
                  <a:srgbClr val="003550"/>
                </a:solidFill>
              </a:rPr>
              <a:t> contractors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78244" y="1447409"/>
            <a:ext cx="4518006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i="1" kern="0" dirty="0">
                <a:solidFill>
                  <a:srgbClr val="003550"/>
                </a:solidFill>
              </a:rPr>
              <a:t>Divisions: </a:t>
            </a:r>
            <a:r>
              <a:rPr lang="en-US" sz="1600" b="1" i="1" kern="0" dirty="0"/>
              <a:t>7</a:t>
            </a:r>
          </a:p>
          <a:p>
            <a:r>
              <a:rPr lang="en-US" sz="1600" b="1" i="1" kern="0" dirty="0">
                <a:solidFill>
                  <a:srgbClr val="003550"/>
                </a:solidFill>
              </a:rPr>
              <a:t>Branches: </a:t>
            </a:r>
            <a:r>
              <a:rPr lang="en-US" sz="1600" b="1" i="1" kern="0" dirty="0"/>
              <a:t>24</a:t>
            </a:r>
          </a:p>
          <a:p>
            <a:r>
              <a:rPr lang="en-US" sz="1600" b="1" i="1" kern="0" dirty="0">
                <a:solidFill>
                  <a:srgbClr val="003550"/>
                </a:solidFill>
              </a:rPr>
              <a:t>Government Employees: </a:t>
            </a:r>
            <a:r>
              <a:rPr lang="en-US" sz="1600" b="1" i="1" kern="0" dirty="0"/>
              <a:t>300</a:t>
            </a:r>
            <a:endParaRPr lang="en-US" sz="1600" b="1" i="1" kern="0" dirty="0">
              <a:solidFill>
                <a:srgbClr val="003550"/>
              </a:solidFill>
            </a:endParaRPr>
          </a:p>
          <a:p>
            <a:r>
              <a:rPr lang="en-US" sz="1600" b="1" i="1" kern="0" dirty="0">
                <a:solidFill>
                  <a:srgbClr val="003550"/>
                </a:solidFill>
              </a:rPr>
              <a:t>On-site Contractors: </a:t>
            </a:r>
            <a:r>
              <a:rPr lang="en-US" sz="1600" b="1" i="1" kern="0" dirty="0"/>
              <a:t>276</a:t>
            </a:r>
            <a:endParaRPr lang="en-US" sz="1600" b="1" i="1" kern="0" dirty="0">
              <a:ea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2507" y="2603024"/>
            <a:ext cx="4901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Internal Customers: </a:t>
            </a:r>
            <a:r>
              <a:rPr lang="en-US"/>
              <a:t>Product lines</a:t>
            </a:r>
            <a:endParaRPr lang="en-US" b="1"/>
          </a:p>
          <a:p>
            <a:r>
              <a:rPr lang="en-US" b="1"/>
              <a:t>External Customers: </a:t>
            </a:r>
            <a:r>
              <a:rPr lang="en-US"/>
              <a:t>USFF, BOEM, USGC, NAVSEA, OPNAV, CPF</a:t>
            </a:r>
          </a:p>
        </p:txBody>
      </p:sp>
      <p:sp>
        <p:nvSpPr>
          <p:cNvPr id="22" name="Content Placeholder 7"/>
          <p:cNvSpPr txBox="1">
            <a:spLocks/>
          </p:cNvSpPr>
          <p:nvPr/>
        </p:nvSpPr>
        <p:spPr>
          <a:xfrm>
            <a:off x="8658404" y="725292"/>
            <a:ext cx="3622080" cy="54372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 b="1" u="sng"/>
              <a:t>Information Technology Systems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Development &amp; Engineering  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Client Support Services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Scientific Data Systems Administration and Hosting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Advanced Scientific and Engineering Computation (ASECC)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IA Remediation, Sustainment, &amp; Compliance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Cyber Security Workforce (CSWF)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u="sng"/>
              <a:t>Security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Policy and Programs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Emergency Management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Special Programs</a:t>
            </a:r>
          </a:p>
          <a:p>
            <a:pPr lvl="1">
              <a:spcBef>
                <a:spcPts val="400"/>
              </a:spcBef>
            </a:pPr>
            <a:endParaRPr lang="en-US" sz="1200"/>
          </a:p>
          <a:p>
            <a:pPr marL="0" indent="0">
              <a:spcBef>
                <a:spcPts val="600"/>
              </a:spcBef>
              <a:buNone/>
            </a:pPr>
            <a:r>
              <a:rPr lang="en-US" sz="1400" b="1" u="sng"/>
              <a:t>Corporate Business Office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Planning and Policy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Records Management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Continuous Process Improvement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Management Internal Control (MIC)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Navy ERP Role Management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b="1" u="sng"/>
              <a:t>Property Management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Purchase Requisition Creation and Support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Supply</a:t>
            </a:r>
          </a:p>
          <a:p>
            <a:pPr lvl="1">
              <a:spcBef>
                <a:spcPts val="400"/>
              </a:spcBef>
            </a:pPr>
            <a:r>
              <a:rPr lang="en-US" sz="1200"/>
              <a:t>General Equipment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1200"/>
          </a:p>
          <a:p>
            <a:pPr lvl="1">
              <a:spcBef>
                <a:spcPts val="400"/>
              </a:spcBef>
            </a:pPr>
            <a:endParaRPr lang="en-US" sz="1200"/>
          </a:p>
          <a:p>
            <a:pPr lvl="1">
              <a:spcBef>
                <a:spcPts val="400"/>
              </a:spcBef>
            </a:pPr>
            <a:endParaRPr lang="en-US" sz="1200"/>
          </a:p>
          <a:p>
            <a:pPr lvl="1">
              <a:spcBef>
                <a:spcPts val="400"/>
              </a:spcBef>
            </a:pPr>
            <a:endParaRPr lang="en-US" sz="120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3323520" y="3750541"/>
            <a:ext cx="2734238" cy="254732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400" b="1" u="sng"/>
              <a:t>Business Office Support Staff</a:t>
            </a:r>
          </a:p>
          <a:p>
            <a:pPr lvl="1">
              <a:spcBef>
                <a:spcPts val="600"/>
              </a:spcBef>
            </a:pPr>
            <a:r>
              <a:rPr lang="en-US" sz="1200"/>
              <a:t>Financial Management</a:t>
            </a:r>
          </a:p>
          <a:p>
            <a:pPr lvl="1">
              <a:spcBef>
                <a:spcPts val="600"/>
              </a:spcBef>
            </a:pPr>
            <a:r>
              <a:rPr lang="en-US" sz="1200"/>
              <a:t>Contract Management Support</a:t>
            </a:r>
            <a:endParaRPr lang="en-US" sz="1400"/>
          </a:p>
          <a:p>
            <a:pPr marL="0" indent="0">
              <a:spcBef>
                <a:spcPts val="600"/>
              </a:spcBef>
              <a:buNone/>
            </a:pPr>
            <a:r>
              <a:rPr lang="en-US" sz="1400" b="1" u="sng"/>
              <a:t>Human Resources</a:t>
            </a:r>
          </a:p>
          <a:p>
            <a:pPr lvl="1">
              <a:spcBef>
                <a:spcPts val="600"/>
              </a:spcBef>
            </a:pPr>
            <a:r>
              <a:rPr lang="en-US" sz="1200"/>
              <a:t>Planning, Policy, and Analysis</a:t>
            </a:r>
          </a:p>
          <a:p>
            <a:pPr lvl="1">
              <a:spcBef>
                <a:spcPts val="600"/>
              </a:spcBef>
            </a:pPr>
            <a:r>
              <a:rPr lang="en-US" sz="1200"/>
              <a:t>Internship and Outreach</a:t>
            </a:r>
          </a:p>
          <a:p>
            <a:pPr lvl="1">
              <a:spcBef>
                <a:spcPts val="600"/>
              </a:spcBef>
            </a:pPr>
            <a:r>
              <a:rPr lang="en-US" sz="1200"/>
              <a:t>Employee Relations</a:t>
            </a:r>
          </a:p>
          <a:p>
            <a:pPr lvl="1">
              <a:spcBef>
                <a:spcPts val="600"/>
              </a:spcBef>
            </a:pPr>
            <a:r>
              <a:rPr lang="en-US" sz="1200"/>
              <a:t>Staffing and Classification</a:t>
            </a:r>
          </a:p>
          <a:p>
            <a:pPr lvl="1">
              <a:spcBef>
                <a:spcPts val="600"/>
              </a:spcBef>
            </a:pPr>
            <a:r>
              <a:rPr lang="en-US" sz="1200"/>
              <a:t>Workforce Development</a:t>
            </a:r>
          </a:p>
        </p:txBody>
      </p:sp>
      <p:sp>
        <p:nvSpPr>
          <p:cNvPr id="26" name="Content Placeholder 4"/>
          <p:cNvSpPr txBox="1">
            <a:spLocks/>
          </p:cNvSpPr>
          <p:nvPr/>
        </p:nvSpPr>
        <p:spPr>
          <a:xfrm>
            <a:off x="6054165" y="3759204"/>
            <a:ext cx="2812783" cy="2414534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1" u="sng"/>
            </a:lvl1pPr>
            <a:lvl2pPr marL="685800" lvl="1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Physical Operations &amp; Support</a:t>
            </a:r>
          </a:p>
          <a:p>
            <a:pPr lvl="1"/>
            <a:r>
              <a:rPr lang="en-US"/>
              <a:t>Facilities Project Management</a:t>
            </a:r>
          </a:p>
          <a:p>
            <a:pPr lvl="1"/>
            <a:r>
              <a:rPr lang="en-US"/>
              <a:t>Utilities </a:t>
            </a:r>
          </a:p>
          <a:p>
            <a:pPr lvl="1"/>
            <a:r>
              <a:rPr lang="en-US"/>
              <a:t>Environmental Management</a:t>
            </a:r>
          </a:p>
          <a:p>
            <a:pPr lvl="1"/>
            <a:r>
              <a:rPr lang="en-US"/>
              <a:t>Safety</a:t>
            </a:r>
          </a:p>
          <a:p>
            <a:r>
              <a:rPr lang="en-US"/>
              <a:t>Public and Congressional Affairs</a:t>
            </a:r>
          </a:p>
          <a:p>
            <a:pPr lvl="1"/>
            <a:r>
              <a:rPr lang="en-US"/>
              <a:t>Tech Pubs, Public Affairs</a:t>
            </a:r>
          </a:p>
          <a:p>
            <a:pPr lvl="1"/>
            <a:r>
              <a:rPr lang="en-US"/>
              <a:t>Media Arts/Graphics</a:t>
            </a:r>
          </a:p>
          <a:p>
            <a:pPr lvl="1"/>
            <a:r>
              <a:rPr lang="en-US"/>
              <a:t>Technical Library</a:t>
            </a:r>
          </a:p>
          <a:p>
            <a:pPr lvl="1"/>
            <a:r>
              <a:rPr lang="en-US"/>
              <a:t>Classified Inventory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3734" y="6559236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Statement A:  Approved for Public Release; Distribution is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668892" y="2523098"/>
            <a:ext cx="3451690" cy="29043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/>
              <a:t>OUR EXPERIENCE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8819" y="2526798"/>
            <a:ext cx="6350910" cy="29043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/>
              <a:t>OUR WORKFORCE</a:t>
            </a:r>
          </a:p>
        </p:txBody>
      </p:sp>
      <p:graphicFrame>
        <p:nvGraphicFramePr>
          <p:cNvPr id="110" name="Chart 109"/>
          <p:cNvGraphicFramePr/>
          <p:nvPr>
            <p:extLst>
              <p:ext uri="{D42A27DB-BD31-4B8C-83A1-F6EECF244321}">
                <p14:modId xmlns:p14="http://schemas.microsoft.com/office/powerpoint/2010/main" val="2889690655"/>
              </p:ext>
            </p:extLst>
          </p:nvPr>
        </p:nvGraphicFramePr>
        <p:xfrm>
          <a:off x="4874121" y="2974657"/>
          <a:ext cx="2173060" cy="173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699033" y="13600"/>
            <a:ext cx="46084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63500" dist="25400" dir="5400000" algn="t" rotWithShape="0">
                    <a:srgbClr val="5B9BD5">
                      <a:lumMod val="50000"/>
                      <a:alpha val="5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Adobe Gothic Std B" pitchFamily="34" charset="-128"/>
                <a:cs typeface="+mn-cs"/>
              </a:rPr>
              <a:t>Our People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63500" dist="25400" dir="5400000" algn="t" rotWithShape="0">
                  <a:srgbClr val="5B9BD5">
                    <a:lumMod val="50000"/>
                    <a:alpha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Adobe Gothic Std B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851" y="1519315"/>
            <a:ext cx="1064736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 Narrow"/>
                <a:ea typeface="Adobe Gothic Std B"/>
              </a:rPr>
              <a:t>We are a diverse organization consisting of an experienced workforce  with a variety of disciplines consisting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/>
                <a:ea typeface="Adobe Gothic Std B"/>
              </a:rPr>
              <a:t>300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 Narrow"/>
                <a:ea typeface="Adobe Gothic Std B"/>
              </a:rPr>
              <a:t> government employees and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/>
                <a:ea typeface="Adobe Gothic Std B"/>
              </a:rPr>
              <a:t>276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 Narrow"/>
                <a:ea typeface="Adobe Gothic Std B"/>
              </a:rPr>
              <a:t> on-site contractors.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71812" y="3136858"/>
            <a:ext cx="2173060" cy="1962590"/>
            <a:chOff x="1019230" y="3031149"/>
            <a:chExt cx="2173060" cy="1962590"/>
          </a:xfrm>
        </p:grpSpPr>
        <p:graphicFrame>
          <p:nvGraphicFramePr>
            <p:cNvPr id="107" name="Chart 106"/>
            <p:cNvGraphicFramePr/>
            <p:nvPr>
              <p:extLst>
                <p:ext uri="{D42A27DB-BD31-4B8C-83A1-F6EECF244321}">
                  <p14:modId xmlns:p14="http://schemas.microsoft.com/office/powerpoint/2010/main" val="1445871517"/>
                </p:ext>
              </p:extLst>
            </p:nvPr>
          </p:nvGraphicFramePr>
          <p:xfrm>
            <a:off x="1019230" y="3031149"/>
            <a:ext cx="2173060" cy="1738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1500072" y="3709146"/>
              <a:ext cx="1219200" cy="1284593"/>
              <a:chOff x="1500072" y="3709146"/>
              <a:chExt cx="1219200" cy="1284593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500072" y="4747518"/>
                <a:ext cx="121920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Adobe Gothic Std B" pitchFamily="34" charset="-128"/>
                    <a:cs typeface="+mn-cs"/>
                  </a:rPr>
                  <a:t>Admin/Tech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744201" y="3709146"/>
                <a:ext cx="730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211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166378" y="3136858"/>
            <a:ext cx="2173060" cy="1962590"/>
            <a:chOff x="2713796" y="3031149"/>
            <a:chExt cx="2173060" cy="1962590"/>
          </a:xfrm>
        </p:grpSpPr>
        <p:graphicFrame>
          <p:nvGraphicFramePr>
            <p:cNvPr id="108" name="Chart 107"/>
            <p:cNvGraphicFramePr/>
            <p:nvPr>
              <p:extLst>
                <p:ext uri="{D42A27DB-BD31-4B8C-83A1-F6EECF244321}">
                  <p14:modId xmlns:p14="http://schemas.microsoft.com/office/powerpoint/2010/main" val="1323892395"/>
                </p:ext>
              </p:extLst>
            </p:nvPr>
          </p:nvGraphicFramePr>
          <p:xfrm>
            <a:off x="2713796" y="3031149"/>
            <a:ext cx="2173060" cy="1738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190437" y="4747518"/>
              <a:ext cx="1219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 Narrow" panose="020B0606020202030204" pitchFamily="34" charset="0"/>
                  <a:ea typeface="Adobe Gothic Std B" pitchFamily="34" charset="-128"/>
                  <a:cs typeface="+mn-cs"/>
                </a:rPr>
                <a:t>Clerical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30943" y="3685611"/>
              <a:ext cx="73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70875" y="3136858"/>
            <a:ext cx="2173060" cy="1962590"/>
            <a:chOff x="4418293" y="3031149"/>
            <a:chExt cx="2173060" cy="1962590"/>
          </a:xfrm>
        </p:grpSpPr>
        <p:graphicFrame>
          <p:nvGraphicFramePr>
            <p:cNvPr id="109" name="Chart 108"/>
            <p:cNvGraphicFramePr/>
            <p:nvPr>
              <p:extLst>
                <p:ext uri="{D42A27DB-BD31-4B8C-83A1-F6EECF244321}">
                  <p14:modId xmlns:p14="http://schemas.microsoft.com/office/powerpoint/2010/main" val="3674246487"/>
                </p:ext>
              </p:extLst>
            </p:nvPr>
          </p:nvGraphicFramePr>
          <p:xfrm>
            <a:off x="4418293" y="3031149"/>
            <a:ext cx="2173060" cy="1738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4915431" y="4747518"/>
              <a:ext cx="12192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 Narrow" panose="020B0606020202030204" pitchFamily="34" charset="0"/>
                  <a:ea typeface="Adobe Gothic Std B" pitchFamily="34" charset="-128"/>
                  <a:cs typeface="+mn-cs"/>
                </a:rPr>
                <a:t>S&amp;E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59849" y="3709146"/>
              <a:ext cx="73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80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62450" y="3136858"/>
            <a:ext cx="2173060" cy="1962590"/>
            <a:chOff x="7809868" y="2853044"/>
            <a:chExt cx="2173060" cy="1962590"/>
          </a:xfrm>
        </p:grpSpPr>
        <p:graphicFrame>
          <p:nvGraphicFramePr>
            <p:cNvPr id="111" name="Chart 110"/>
            <p:cNvGraphicFramePr/>
            <p:nvPr>
              <p:extLst>
                <p:ext uri="{D42A27DB-BD31-4B8C-83A1-F6EECF244321}">
                  <p14:modId xmlns:p14="http://schemas.microsoft.com/office/powerpoint/2010/main" val="352213321"/>
                </p:ext>
              </p:extLst>
            </p:nvPr>
          </p:nvGraphicFramePr>
          <p:xfrm>
            <a:off x="7809868" y="2853044"/>
            <a:ext cx="2173060" cy="1738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8040839" y="4569413"/>
              <a:ext cx="17526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 Narrow" panose="020B0606020202030204" pitchFamily="34" charset="0"/>
                  <a:ea typeface="Adobe Gothic Std B" pitchFamily="34" charset="-128"/>
                  <a:cs typeface="+mn-cs"/>
                </a:rPr>
                <a:t>Advanced Degrees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549945" y="3531041"/>
              <a:ext cx="730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schemeClr val="bg2"/>
                  </a:solidFill>
                  <a:latin typeface="Arial Black" panose="020B0A04020102020204" pitchFamily="34" charset="0"/>
                </a:rPr>
                <a:t>81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69260" y="680420"/>
            <a:ext cx="55942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Adobe Gothic Std B" pitchFamily="34" charset="-128"/>
                <a:cs typeface="+mn-cs"/>
              </a:rPr>
              <a:t>2024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Adobe Gothic Std B" pitchFamily="34" charset="-128"/>
                <a:cs typeface="+mn-cs"/>
              </a:rPr>
              <a:t>Department Profile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1560000" y="5643975"/>
            <a:ext cx="8939606" cy="528918"/>
          </a:xfrm>
          <a:prstGeom prst="roundRect">
            <a:avLst>
              <a:gd name="adj" fmla="val 29508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>
            <a:noAutofit/>
          </a:bodyPr>
          <a:lstStyle/>
          <a:p>
            <a:pPr marL="3175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0035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solid foundation enabling the Command to achieve excellence in its technical capabilities and ability to achieve the mission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 bwMode="auto">
          <a:xfrm>
            <a:off x="96520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3C1FC-4748-4AB4-9FDD-2C7B4AB570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3734" y="6559236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Statement A:  Approved for Public Release; Distribution is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8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75" y="49890"/>
            <a:ext cx="3552826" cy="443198"/>
          </a:xfr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/>
                <a:ea typeface="Adobe Gothic Std B"/>
                <a:cs typeface="+mn-cs"/>
              </a:rPr>
              <a:t>Funds Profile</a:t>
            </a:r>
            <a:endParaRPr lang="en-US" sz="3200" b="1">
              <a:solidFill>
                <a:schemeClr val="bg1"/>
              </a:solidFill>
              <a:effectLst>
                <a:outerShdw blurRad="63500" dist="25400" dir="5400000" algn="t" rotWithShape="0">
                  <a:srgbClr val="5B9BD5">
                    <a:lumMod val="50000"/>
                    <a:alpha val="50000"/>
                  </a:srgbClr>
                </a:outerShdw>
              </a:effectLst>
              <a:latin typeface="Arial Narrow"/>
              <a:ea typeface="Adobe Gothic Std B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76226" y="759499"/>
            <a:ext cx="11634130" cy="1071858"/>
          </a:xfrm>
        </p:spPr>
        <p:txBody>
          <a:bodyPr>
            <a:noAutofit/>
          </a:bodyPr>
          <a:lstStyle/>
          <a:p>
            <a:r>
              <a:rPr lang="en-US" sz="1800" b="1" dirty="0"/>
              <a:t>FY24 funds profile consists primarily of G&amp;A, Service Cost Center (SCC) </a:t>
            </a:r>
            <a:r>
              <a:rPr lang="en-US" sz="1800" b="1" dirty="0" smtClean="0"/>
              <a:t>with </a:t>
            </a:r>
            <a:r>
              <a:rPr lang="en-US" sz="1800" b="1" dirty="0"/>
              <a:t>Direct program funding. </a:t>
            </a:r>
          </a:p>
          <a:p>
            <a:r>
              <a:rPr lang="en-US" sz="1800" b="1" dirty="0" smtClean="0"/>
              <a:t>37% of Corporate </a:t>
            </a:r>
            <a:r>
              <a:rPr lang="en-US" sz="1800" b="1" dirty="0"/>
              <a:t>Operations </a:t>
            </a:r>
            <a:r>
              <a:rPr lang="en-US" sz="1800" b="1" dirty="0" smtClean="0"/>
              <a:t>funding in FY25 are contract supported. 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86025" y="6523303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Statement A:  Approved for Public Release; Distribution is Unlimited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74967" y="5880685"/>
            <a:ext cx="8947936" cy="317862"/>
          </a:xfrm>
          <a:prstGeom prst="roundRect">
            <a:avLst>
              <a:gd name="adj" fmla="val 29508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0" rIns="91440" bIns="0" anchor="t">
            <a:noAutofit/>
          </a:bodyPr>
          <a:lstStyle/>
          <a:p>
            <a:pPr marL="3175" marR="0" lvl="1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5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Corporate</a:t>
            </a:r>
            <a:r>
              <a:rPr lang="en-US" b="1" i="1" kern="0" dirty="0">
                <a:solidFill>
                  <a:srgbClr val="003550"/>
                </a:solidFill>
                <a:latin typeface="Calibri"/>
              </a:rPr>
              <a:t> </a:t>
            </a:r>
            <a:r>
              <a:rPr lang="en-US" b="1" i="1" kern="0" dirty="0" smtClean="0">
                <a:solidFill>
                  <a:srgbClr val="003550"/>
                </a:solidFill>
                <a:latin typeface="Calibri"/>
              </a:rPr>
              <a:t>Operations manages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5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</a:t>
            </a:r>
            <a:r>
              <a:rPr lang="en-US" b="1" i="1" kern="0" dirty="0" smtClean="0">
                <a:solidFill>
                  <a:srgbClr val="003550"/>
                </a:solidFill>
                <a:latin typeface="Calibri"/>
              </a:rPr>
              <a:t>210M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5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35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35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35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Division Newport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9652000" y="64836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641287"/>
              </p:ext>
            </p:extLst>
          </p:nvPr>
        </p:nvGraphicFramePr>
        <p:xfrm>
          <a:off x="276226" y="1881894"/>
          <a:ext cx="5592505" cy="375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24450" y="1888388"/>
            <a:ext cx="1072752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Chart 1" descr="cid:image002.png@01DB02BE.027BEF4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714501"/>
            <a:ext cx="6319180" cy="39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789" y="6559236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Distribution Statement A:  Approved for Public Release; Distribution is Unlimited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7928" y="3748230"/>
            <a:ext cx="5567249" cy="2436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b="1" dirty="0" smtClean="0"/>
              <a:t>Information Technology</a:t>
            </a:r>
            <a:endParaRPr lang="en-US" sz="1800" b="1" dirty="0">
              <a:ea typeface="Calibri"/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Development &amp; Engineering  </a:t>
            </a:r>
            <a:endParaRPr lang="en-US" sz="1400" dirty="0">
              <a:ea typeface="Calibri"/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NMCI Client Support Services</a:t>
            </a:r>
            <a:endParaRPr lang="en-US" sz="1400" dirty="0">
              <a:ea typeface="Calibri"/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Scientific Data Systems Administration and Hosting</a:t>
            </a:r>
            <a:endParaRPr lang="en-US" sz="1400" dirty="0">
              <a:ea typeface="Calibri"/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Advanced Scientific and</a:t>
            </a:r>
            <a:br>
              <a:rPr lang="en-US" sz="1400" dirty="0"/>
            </a:br>
            <a:r>
              <a:rPr lang="en-US" sz="1400" dirty="0"/>
              <a:t>Engineering Computation (ASECC)</a:t>
            </a:r>
            <a:endParaRPr lang="en-US" sz="1400" dirty="0">
              <a:ea typeface="Calibri"/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/>
              <a:t>IA Remediation, Sustainment, &amp; Compliance</a:t>
            </a:r>
            <a:endParaRPr lang="en-US" sz="1400" dirty="0">
              <a:ea typeface="Calibri"/>
              <a:cs typeface="Calibri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400" dirty="0">
                <a:ea typeface="Calibri"/>
                <a:cs typeface="Calibri"/>
              </a:rPr>
              <a:t>Cloud Migration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220941" y="72604"/>
            <a:ext cx="5378147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 panose="020B0606020202030204" pitchFamily="34" charset="0"/>
                <a:ea typeface="Adobe Gothic Std B" pitchFamily="34" charset="-128"/>
              </a:defRPr>
            </a:lvl1pPr>
          </a:lstStyle>
          <a:p>
            <a:r>
              <a:rPr lang="en-US" dirty="0">
                <a:latin typeface="Arial Narrow"/>
                <a:ea typeface="Adobe Gothic Std B"/>
              </a:rPr>
              <a:t>Examples of CTR Supported Projects </a:t>
            </a:r>
            <a:endParaRPr lang="en-US" dirty="0">
              <a:solidFill>
                <a:srgbClr val="FF0000"/>
              </a:solidFill>
              <a:latin typeface="Arial Narrow"/>
              <a:ea typeface="Adobe Gothic Std B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89852" y="988940"/>
            <a:ext cx="6423061" cy="2431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b="1" dirty="0"/>
              <a:t>Library Research Services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b="1" dirty="0" smtClean="0"/>
              <a:t>Facilities/Infrastructure </a:t>
            </a:r>
            <a:r>
              <a:rPr lang="en-US" sz="1800" b="1" dirty="0"/>
              <a:t>Design and </a:t>
            </a:r>
            <a:r>
              <a:rPr lang="en-US" sz="1800" b="1" dirty="0" smtClean="0"/>
              <a:t>Maintenance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 smtClean="0"/>
              <a:t>	Minor </a:t>
            </a:r>
            <a:r>
              <a:rPr lang="en-US" sz="1600" dirty="0"/>
              <a:t>construction (MINCON) projects in support of laboratory </a:t>
            </a:r>
            <a:r>
              <a:rPr lang="en-US" sz="1600" dirty="0" smtClean="0"/>
              <a:t>	sustainment</a:t>
            </a:r>
            <a:r>
              <a:rPr lang="en-US" sz="1600" dirty="0"/>
              <a:t>, restoration and </a:t>
            </a:r>
            <a:r>
              <a:rPr lang="en-US" sz="1600" dirty="0" smtClean="0"/>
              <a:t>modernization</a:t>
            </a:r>
            <a:endParaRPr lang="en-US" sz="1600" b="1" dirty="0">
              <a:ea typeface="Calibri"/>
              <a:cs typeface="Calibri"/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r>
              <a:rPr lang="en-US" sz="1800" b="1" dirty="0"/>
              <a:t>Property Management and </a:t>
            </a:r>
            <a:r>
              <a:rPr lang="en-US" sz="1800" b="1" dirty="0" smtClean="0"/>
              <a:t>Purchasing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Warehousing, </a:t>
            </a:r>
            <a:r>
              <a:rPr lang="en-US" sz="1600" dirty="0"/>
              <a:t>Supply, General Equipment</a:t>
            </a:r>
            <a:endParaRPr lang="en-US" sz="1600" dirty="0">
              <a:ea typeface="Calibri"/>
              <a:cs typeface="Calibri"/>
            </a:endParaRP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</a:pPr>
            <a:endParaRPr lang="en-US" sz="1800" b="1" dirty="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5681112" y="3356304"/>
            <a:ext cx="5775930" cy="8771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Support Services</a:t>
            </a:r>
            <a:endParaRPr lang="en-US" b="1" dirty="0"/>
          </a:p>
          <a:p>
            <a:pPr lvl="1">
              <a:spcBef>
                <a:spcPts val="600"/>
              </a:spcBef>
            </a:pPr>
            <a:r>
              <a:rPr lang="en-US" sz="1400" dirty="0"/>
              <a:t>Cybersecurity</a:t>
            </a:r>
            <a:r>
              <a:rPr lang="en-US" sz="1400" dirty="0" smtClean="0"/>
              <a:t>, Safety, </a:t>
            </a:r>
            <a:r>
              <a:rPr lang="en-US" sz="1400" dirty="0"/>
              <a:t>Security, Chief Information Officer (CIO), Records Management, </a:t>
            </a:r>
            <a:r>
              <a:rPr lang="en-US" sz="1400" dirty="0" smtClean="0"/>
              <a:t>HAZMAT, Human Resources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97985" y="4307643"/>
            <a:ext cx="62311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Environmental Planning, </a:t>
            </a:r>
            <a:r>
              <a:rPr lang="en-US" b="1" dirty="0"/>
              <a:t>Energy and Environmental Readiness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Environmental </a:t>
            </a:r>
            <a:r>
              <a:rPr lang="en-US" sz="1400" dirty="0"/>
              <a:t>planning services; development of compliance strategies for at-sea and  ashore activities; development of biological effects analyses, mitigation plans, and implementation; monitoring programs; at-sea support; Geographic Information Systems mapping. </a:t>
            </a:r>
          </a:p>
          <a:p>
            <a:pPr marL="0" lvl="1">
              <a:spcBef>
                <a:spcPts val="600"/>
              </a:spcBef>
            </a:pPr>
            <a:endParaRPr lang="en-US" sz="1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13606"/>
              </p:ext>
            </p:extLst>
          </p:nvPr>
        </p:nvGraphicFramePr>
        <p:xfrm>
          <a:off x="232414" y="728792"/>
          <a:ext cx="5448697" cy="30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9652000" y="64836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523959" y="96755"/>
            <a:ext cx="5848667" cy="332399"/>
          </a:xfr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/>
                <a:ea typeface="Adobe Gothic Std B" pitchFamily="34" charset="-128"/>
                <a:cs typeface="+mn-cs"/>
              </a:rPr>
              <a:t>Projected Contract Funding </a:t>
            </a:r>
            <a:endParaRPr lang="en-US" sz="2400" b="1">
              <a:solidFill>
                <a:schemeClr val="bg1"/>
              </a:solidFill>
              <a:effectLst>
                <a:outerShdw blurRad="63500" dist="25400" dir="5400000" algn="t" rotWithShape="0">
                  <a:srgbClr val="5B9BD5">
                    <a:lumMod val="50000"/>
                    <a:alpha val="50000"/>
                  </a:srgbClr>
                </a:outerShdw>
              </a:effectLst>
              <a:latin typeface="Arial Narrow"/>
              <a:ea typeface="Adobe Gothic Std B" pitchFamily="34" charset="-128"/>
              <a:cs typeface="+mn-cs"/>
            </a:endParaRPr>
          </a:p>
        </p:txBody>
      </p:sp>
      <p:sp>
        <p:nvSpPr>
          <p:cNvPr id="9219" name="Content Placeholder 6"/>
          <p:cNvSpPr>
            <a:spLocks noGrp="1"/>
          </p:cNvSpPr>
          <p:nvPr>
            <p:ph sz="half" idx="2"/>
          </p:nvPr>
        </p:nvSpPr>
        <p:spPr>
          <a:xfrm>
            <a:off x="1759215" y="872816"/>
            <a:ext cx="8908785" cy="15644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 dirty="0"/>
              <a:t>Corporate Operations contracting is predominately supporting services and maintenance.</a:t>
            </a:r>
          </a:p>
          <a:p>
            <a:pPr lvl="1"/>
            <a:r>
              <a:rPr lang="en-US" sz="1400" dirty="0"/>
              <a:t>FY25 Projected Service/Maintenance Contracts - $36.5M</a:t>
            </a:r>
          </a:p>
          <a:p>
            <a:pPr lvl="1"/>
            <a:r>
              <a:rPr lang="en-US" sz="1400" dirty="0"/>
              <a:t>FY25 Projected Material/Equipment Contracts - $4.0M</a:t>
            </a:r>
            <a:endParaRPr lang="en-US" sz="1400" dirty="0">
              <a:ea typeface="Calibri" panose="020F0502020204030204"/>
              <a:cs typeface="Calibri" panose="020F0502020204030204"/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789" y="6550519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Distribution Statement A:  Approved for Public Release; Distribution is Unlimited</a:t>
            </a:r>
            <a:endParaRPr lang="en-US" sz="80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869011"/>
              </p:ext>
            </p:extLst>
          </p:nvPr>
        </p:nvGraphicFramePr>
        <p:xfrm>
          <a:off x="663258" y="2087146"/>
          <a:ext cx="6084937" cy="408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991673" y="1313804"/>
            <a:ext cx="4384570" cy="33239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 panose="020B0606020202030204" pitchFamily="34" charset="0"/>
                <a:ea typeface="Adobe Gothic Std B" pitchFamily="34" charset="-128"/>
                <a:cs typeface="+mn-cs"/>
              </a:rPr>
              <a:t>276 WYs Projected for FY25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7086450" y="1556906"/>
            <a:ext cx="4677507" cy="39872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Public and Congressional Affairs</a:t>
            </a:r>
            <a:endParaRPr lang="en-US" sz="1800" b="1" dirty="0">
              <a:ea typeface="Calibri"/>
              <a:cs typeface="Calibri"/>
            </a:endParaRPr>
          </a:p>
          <a:p>
            <a:pPr marL="742950" lvl="1" indent="-285750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Technical Library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Classified Inventory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Information Technology Systems</a:t>
            </a:r>
            <a:endParaRPr lang="en-US" sz="1800" b="1" dirty="0">
              <a:ea typeface="Calibri"/>
              <a:cs typeface="Calibri"/>
            </a:endParaRPr>
          </a:p>
          <a:p>
            <a:pPr marL="742950" lvl="1" indent="-285750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CSWF</a:t>
            </a:r>
            <a:endParaRPr lang="en-US" sz="18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Security</a:t>
            </a:r>
            <a:endParaRPr lang="en-US" sz="1800" b="1" dirty="0">
              <a:ea typeface="Calibri"/>
              <a:cs typeface="Calibri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Special Security</a:t>
            </a:r>
            <a:endParaRPr lang="en-US" sz="18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Property Management</a:t>
            </a:r>
            <a:endParaRPr lang="en-US" sz="1800" b="1" dirty="0">
              <a:ea typeface="Calibri"/>
              <a:cs typeface="Calibri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Workflow/Process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Automation</a:t>
            </a:r>
            <a:endParaRPr lang="en-US" sz="18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8558" y="1664510"/>
            <a:ext cx="4855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Areas of anticipated contract growth</a:t>
            </a:r>
          </a:p>
          <a:p>
            <a:pPr algn="ctr"/>
            <a:endParaRPr lang="en-US" sz="2000" b="1" u="sng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9696739" y="647567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 txBox="1">
            <a:spLocks/>
          </p:cNvSpPr>
          <p:nvPr/>
        </p:nvSpPr>
        <p:spPr bwMode="auto">
          <a:xfrm>
            <a:off x="1549419" y="675897"/>
            <a:ext cx="7856665" cy="3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+mn-lt"/>
                <a:ea typeface="+mj-ea"/>
                <a:cs typeface="+mj-cs"/>
              </a:rPr>
              <a:t>Code 10 – IT/NMCI/Network Support</a:t>
            </a:r>
            <a:endParaRPr lang="en-US" sz="3200" b="1">
              <a:latin typeface="+mn-lt"/>
              <a:ea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72" y="1323258"/>
            <a:ext cx="11568078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Summary of Contract Scope: </a:t>
            </a:r>
            <a:r>
              <a:rPr lang="en-US" sz="2000" dirty="0"/>
              <a:t>IT Support, NMCI Support, Network Management, Phones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Contracting Method: </a:t>
            </a:r>
            <a:r>
              <a:rPr lang="en-US" sz="2000" dirty="0"/>
              <a:t>Seaport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Anticipated Period of Performance:  </a:t>
            </a:r>
            <a:r>
              <a:rPr lang="en-US" sz="2000" dirty="0"/>
              <a:t>03 March 2026 – 31 March 2031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Acquisition Strategy: </a:t>
            </a:r>
            <a:r>
              <a:rPr lang="en-US" sz="2000" dirty="0"/>
              <a:t> TBD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Level of Effort: </a:t>
            </a:r>
            <a:r>
              <a:rPr lang="en-US" sz="2000" dirty="0"/>
              <a:t>38 FTE, est.72,000 hours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Anticipated work location: </a:t>
            </a:r>
            <a:r>
              <a:rPr lang="en-US" sz="2000" dirty="0"/>
              <a:t>Govt Site - 55%, Alternate Site - 45% 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Contract Type: </a:t>
            </a:r>
            <a:r>
              <a:rPr lang="en-US" sz="2000" dirty="0"/>
              <a:t>CPFF/FFP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Unique Characteristics:</a:t>
            </a:r>
            <a:endParaRPr lang="en-US" sz="2000" b="1" dirty="0">
              <a:ea typeface="Calibri"/>
              <a:cs typeface="Calibri"/>
            </a:endParaRPr>
          </a:p>
          <a:p>
            <a:pPr marL="742950" lvl="1" indent="-285750">
              <a:buFontTx/>
              <a:buChar char="-"/>
            </a:pPr>
            <a:r>
              <a:rPr lang="en-US" sz="2000" dirty="0"/>
              <a:t>Facility requirements - Secret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Char char="-"/>
            </a:pPr>
            <a:r>
              <a:rPr lang="en-US" sz="2000" dirty="0"/>
              <a:t>Key Personnel requirements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Char char="-"/>
            </a:pPr>
            <a:r>
              <a:rPr lang="en-US" sz="2000" dirty="0"/>
              <a:t>Secret security clearance required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Follow on: </a:t>
            </a:r>
            <a:r>
              <a:rPr lang="en-US" sz="2000" dirty="0"/>
              <a:t>22 – Rite Solutions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Tx/>
              <a:buChar char="-"/>
            </a:pPr>
            <a:r>
              <a:rPr lang="en-US" sz="2000" dirty="0"/>
              <a:t>N00178-04-D-8424/ N66604-21-F-3003 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Does OCOI clause apply:  </a:t>
            </a:r>
            <a:r>
              <a:rPr lang="en-US" sz="2000" dirty="0"/>
              <a:t>Yes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Expected RFP release: </a:t>
            </a:r>
            <a:r>
              <a:rPr lang="en-US" sz="2000" dirty="0"/>
              <a:t>Q2/FY25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86" y="101189"/>
            <a:ext cx="581286" cy="670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7752" y="67343"/>
            <a:ext cx="463663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/>
                <a:ea typeface="Adobe Gothic Std B"/>
              </a:rPr>
              <a:t>Projected Contracts  (FY25-26) </a:t>
            </a:r>
            <a:endParaRPr lang="en-US" sz="2400">
              <a:solidFill>
                <a:schemeClr val="bg1"/>
              </a:solidFill>
              <a:latin typeface="Arial Narrow"/>
              <a:ea typeface="Adobe Gothic Std 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789" y="6550519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Distribution Statement A:  Approved for Public Release; Distribution is Unlimited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9652000" y="64836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 txBox="1">
            <a:spLocks/>
          </p:cNvSpPr>
          <p:nvPr/>
        </p:nvSpPr>
        <p:spPr bwMode="auto">
          <a:xfrm>
            <a:off x="2052321" y="744263"/>
            <a:ext cx="7856665" cy="3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+mn-lt"/>
                <a:ea typeface="+mj-ea"/>
                <a:cs typeface="+mj-cs"/>
              </a:rPr>
              <a:t>Code 10 – Business Support Services</a:t>
            </a:r>
            <a:endParaRPr lang="en-US" sz="3200" b="1">
              <a:latin typeface="+mn-lt"/>
              <a:ea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865" y="1490919"/>
            <a:ext cx="11527972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Summary of Contract Scope: </a:t>
            </a:r>
            <a:r>
              <a:rPr lang="en-US" sz="2000" dirty="0"/>
              <a:t>Administrative, Business and Technical Services including data gathering and analysis; technical writing, graphics materials; data entry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Contracting Method:</a:t>
            </a:r>
            <a:r>
              <a:rPr lang="en-US" sz="2000" dirty="0"/>
              <a:t> Seaport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Anticipated Period of Performance: </a:t>
            </a:r>
            <a:r>
              <a:rPr lang="en-US" sz="2000" dirty="0"/>
              <a:t>1 Oct 2027 – 30 Sept 2032 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Acquisition Strategy: </a:t>
            </a:r>
            <a:r>
              <a:rPr lang="en-US" sz="2000" dirty="0"/>
              <a:t>TBD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Level of Effort: </a:t>
            </a:r>
            <a:r>
              <a:rPr lang="en-US" sz="2000" dirty="0"/>
              <a:t>36 FTE, est. 73,000 hours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Anticipated work location:</a:t>
            </a:r>
            <a:r>
              <a:rPr lang="en-US" sz="2000" dirty="0"/>
              <a:t> Govt. site – 60%, Alternate Site – 40%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Contract Type: </a:t>
            </a:r>
            <a:r>
              <a:rPr lang="en-US" sz="2000" dirty="0"/>
              <a:t>CPFF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Unique Characteristics:</a:t>
            </a:r>
            <a:endParaRPr lang="en-US" sz="2000" b="1" dirty="0">
              <a:ea typeface="Calibri"/>
              <a:cs typeface="Calibri"/>
            </a:endParaRPr>
          </a:p>
          <a:p>
            <a:pPr marL="742950" lvl="1" indent="-285750">
              <a:buFontTx/>
              <a:buChar char="-"/>
            </a:pPr>
            <a:r>
              <a:rPr lang="en-US" sz="2000" dirty="0"/>
              <a:t>Key Personnel requirements 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Tx/>
              <a:buChar char="-"/>
            </a:pPr>
            <a:r>
              <a:rPr lang="en-US" sz="2000" dirty="0"/>
              <a:t>Secret security clearance required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Follow on: </a:t>
            </a:r>
            <a:r>
              <a:rPr lang="en-US" sz="2000" dirty="0"/>
              <a:t>Yes - INDUS Technology Inc.    </a:t>
            </a:r>
            <a:endParaRPr lang="en-US" sz="2000" dirty="0">
              <a:ea typeface="Calibri"/>
              <a:cs typeface="Calibri"/>
            </a:endParaRPr>
          </a:p>
          <a:p>
            <a:pPr marL="742950" lvl="1" indent="-285750">
              <a:buFontTx/>
              <a:buChar char="-"/>
            </a:pPr>
            <a:r>
              <a:rPr lang="en-US" sz="2000" dirty="0"/>
              <a:t>N66604-22-F-3015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Does OCOI clause apply: </a:t>
            </a:r>
            <a:r>
              <a:rPr lang="en-US" sz="2000" dirty="0"/>
              <a:t>Yes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Expected RFP release:</a:t>
            </a:r>
            <a:r>
              <a:rPr lang="en-US" sz="2000" dirty="0"/>
              <a:t> Q2/FY26</a:t>
            </a:r>
            <a:endParaRPr lang="en-US" sz="2000" dirty="0">
              <a:ea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86" y="101189"/>
            <a:ext cx="581286" cy="670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7752" y="67343"/>
            <a:ext cx="463663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/>
                <a:ea typeface="Adobe Gothic Std B"/>
              </a:rPr>
              <a:t>Projected Contracts  (FY25-26)</a:t>
            </a:r>
            <a:r>
              <a:rPr lang="en-US" sz="2400" b="1">
                <a:solidFill>
                  <a:srgbClr val="FF0000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/>
                <a:ea typeface="Adobe Gothic Std B"/>
              </a:rPr>
              <a:t> </a:t>
            </a:r>
            <a:endParaRPr lang="en-US" sz="2400">
              <a:solidFill>
                <a:srgbClr val="FF0000"/>
              </a:solidFill>
              <a:latin typeface="Arial Narrow"/>
              <a:ea typeface="Adobe Gothic Std 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789" y="6550519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Distribution Statement A:  Approved for Public Release; Distribution is Unlimited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9652000" y="64836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 txBox="1">
            <a:spLocks/>
          </p:cNvSpPr>
          <p:nvPr/>
        </p:nvSpPr>
        <p:spPr bwMode="auto">
          <a:xfrm>
            <a:off x="2062347" y="777644"/>
            <a:ext cx="7856665" cy="3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latin typeface="+mn-lt"/>
                <a:ea typeface="+mj-ea"/>
                <a:cs typeface="+mj-cs"/>
              </a:rPr>
              <a:t>Code 10 – Security Monitoring Center</a:t>
            </a:r>
            <a:endParaRPr lang="en-US" sz="3200" b="1">
              <a:latin typeface="+mn-lt"/>
              <a:ea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40" y="1433806"/>
            <a:ext cx="11837447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Summary of Contract Scope: </a:t>
            </a:r>
            <a:r>
              <a:rPr lang="en-US" sz="2000" dirty="0"/>
              <a:t>Security Monitoring Center’s security system monitoring, recording, reporting and compliance checks  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Contracting Method: </a:t>
            </a:r>
            <a:r>
              <a:rPr lang="en-US" sz="2000" dirty="0"/>
              <a:t>SAP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Anticipated Period of Performance: </a:t>
            </a:r>
            <a:r>
              <a:rPr lang="en-US" sz="2000" dirty="0"/>
              <a:t>01 July 2025 – 30 June 2030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Acquisition Strategy: </a:t>
            </a:r>
            <a:r>
              <a:rPr lang="en-US" sz="2000" dirty="0"/>
              <a:t>Small Business Set Aside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Level of Effort:  </a:t>
            </a:r>
            <a:r>
              <a:rPr lang="en-US" sz="2000" dirty="0"/>
              <a:t>9 FTE, 24/7/365 days a year support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Anticipated work location:  </a:t>
            </a:r>
            <a:r>
              <a:rPr lang="en-US" sz="2000" dirty="0"/>
              <a:t>Govt. Site –100%, Alternate Site - 0% 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Contract Type: </a:t>
            </a:r>
            <a:r>
              <a:rPr lang="en-US" sz="2000" dirty="0"/>
              <a:t>FFP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Unique Characteristics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685800" lvl="1" indent="-228600">
              <a:buFont typeface="Calibri"/>
              <a:buChar char="-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Secret Security Clearance required </a:t>
            </a:r>
          </a:p>
          <a:p>
            <a:pPr marL="685800" lvl="1" indent="-228600">
              <a:buFont typeface="Calibri"/>
              <a:buChar char="-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Key Personnel </a:t>
            </a:r>
          </a:p>
          <a:p>
            <a:pPr marL="685800" lvl="1" indent="-228600">
              <a:buFont typeface="Calibri"/>
              <a:buChar char="-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Vehicle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Follow on: Yes – </a:t>
            </a:r>
            <a:r>
              <a:rPr lang="en-US" sz="2000" dirty="0"/>
              <a:t>Shiloh Services Inc. </a:t>
            </a:r>
            <a:endParaRPr lang="en-US" sz="2000" dirty="0">
              <a:ea typeface="Calibri"/>
              <a:cs typeface="Calibri"/>
            </a:endParaRPr>
          </a:p>
          <a:p>
            <a:pPr marL="685800" lvl="1" indent="-228600">
              <a:buFont typeface="Calibri"/>
              <a:buChar char="-"/>
            </a:pPr>
            <a:r>
              <a:rPr lang="en-US" sz="2000" dirty="0"/>
              <a:t>N66604-20-P-0127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Does OCOI clause apply:  </a:t>
            </a:r>
            <a:r>
              <a:rPr lang="en-US" sz="2000" dirty="0"/>
              <a:t>Yes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Expected RFP release: </a:t>
            </a:r>
            <a:r>
              <a:rPr lang="en-US" sz="2000" dirty="0"/>
              <a:t>Q2/FY25</a:t>
            </a:r>
            <a:endParaRPr lang="en-US" sz="2000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1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86" y="101189"/>
            <a:ext cx="581286" cy="6709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77752" y="67343"/>
            <a:ext cx="463663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/>
                <a:ea typeface="Adobe Gothic Std B"/>
              </a:rPr>
              <a:t>Projected Contracts  (FY25-26)</a:t>
            </a:r>
            <a:r>
              <a:rPr lang="en-US" sz="2400" b="1">
                <a:solidFill>
                  <a:srgbClr val="FF0000"/>
                </a:solidFill>
                <a:effectLst>
                  <a:outerShdw blurRad="63500" dist="25400" dir="5400000" algn="t" rotWithShape="0">
                    <a:schemeClr val="accent1">
                      <a:lumMod val="50000"/>
                      <a:alpha val="50000"/>
                    </a:schemeClr>
                  </a:outerShdw>
                </a:effectLst>
                <a:latin typeface="Arial Narrow"/>
                <a:ea typeface="Adobe Gothic Std B"/>
              </a:rPr>
              <a:t> </a:t>
            </a:r>
            <a:endParaRPr lang="en-US" sz="2400" b="1">
              <a:solidFill>
                <a:schemeClr val="bg1"/>
              </a:solidFill>
              <a:effectLst>
                <a:outerShdw blurRad="63500" dist="25400" dir="5400000" algn="t" rotWithShape="0">
                  <a:srgbClr val="5B9BD5">
                    <a:lumMod val="50000"/>
                    <a:alpha val="50000"/>
                  </a:srgbClr>
                </a:outerShdw>
              </a:effectLst>
              <a:latin typeface="Arial Narrow"/>
              <a:ea typeface="Adobe Gothic Std B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789" y="6550519"/>
            <a:ext cx="7219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Distribution Statement A:  Approved for Public Release; Distribution is Unlimited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9652000" y="6483639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A3C1FC-4748-4AB4-9FDD-2C7B4AB570B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8e9ceb-7708-449f-a721-2c2bc7d50619">
      <Terms xmlns="http://schemas.microsoft.com/office/infopath/2007/PartnerControls"/>
    </lcf76f155ced4ddcb4097134ff3c332f>
    <TaxCatchAll xmlns="6a568886-8bfe-4b58-9f58-a6621cbc77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6798517F68B49A2775F8ADC95F3DE" ma:contentTypeVersion="11" ma:contentTypeDescription="Create a new document." ma:contentTypeScope="" ma:versionID="3d51af53281a462702639e31ccf64399">
  <xsd:schema xmlns:xsd="http://www.w3.org/2001/XMLSchema" xmlns:xs="http://www.w3.org/2001/XMLSchema" xmlns:p="http://schemas.microsoft.com/office/2006/metadata/properties" xmlns:ns2="1a8e9ceb-7708-449f-a721-2c2bc7d50619" xmlns:ns3="6a568886-8bfe-4b58-9f58-a6621cbc7717" targetNamespace="http://schemas.microsoft.com/office/2006/metadata/properties" ma:root="true" ma:fieldsID="84c0ba66e88be6e8fe3083b5454879f5" ns2:_="" ns3:_="">
    <xsd:import namespace="1a8e9ceb-7708-449f-a721-2c2bc7d50619"/>
    <xsd:import namespace="6a568886-8bfe-4b58-9f58-a6621cbc7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e9ceb-7708-449f-a721-2c2bc7d50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cef215b-19b7-4691-95f4-27d2fe62d5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68886-8bfe-4b58-9f58-a6621cbc7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30091a-b946-4198-9c04-9a35776a2801}" ma:internalName="TaxCatchAll" ma:showField="CatchAllData" ma:web="6a568886-8bfe-4b58-9f58-a6621cbc7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04D44-B094-44F2-9405-1A3105BF31D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50ac32-e47d-4ca5-a95e-6b85081fd08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2F567E-2CE5-4413-880E-47891D5408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02BF2-4877-4ED9-AF90-943761C03C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1426</Words>
  <Application>Microsoft Office PowerPoint</Application>
  <PresentationFormat>Widescreen</PresentationFormat>
  <Paragraphs>255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Arial Black</vt:lpstr>
      <vt:lpstr>Arial Narrow</vt:lpstr>
      <vt:lpstr>Calibri</vt:lpstr>
      <vt:lpstr>Calibri Light</vt:lpstr>
      <vt:lpstr>Wingdings</vt:lpstr>
      <vt:lpstr>Custom Design</vt:lpstr>
      <vt:lpstr>PowerPoint Presentation</vt:lpstr>
      <vt:lpstr>PowerPoint Presentation</vt:lpstr>
      <vt:lpstr>PowerPoint Presentation</vt:lpstr>
      <vt:lpstr>Funds Profile</vt:lpstr>
      <vt:lpstr>PowerPoint Presentation</vt:lpstr>
      <vt:lpstr>Projected Contract Funding </vt:lpstr>
      <vt:lpstr>PowerPoint Presentation</vt:lpstr>
      <vt:lpstr>PowerPoint Presentation</vt:lpstr>
      <vt:lpstr>PowerPoint Presentation</vt:lpstr>
      <vt:lpstr>PowerPoint Presentation</vt:lpstr>
      <vt:lpstr>Projected Contracts - Construction</vt:lpstr>
      <vt:lpstr>Corporate Operations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Ryan J CIV NUWC NWPT</dc:creator>
  <cp:lastModifiedBy>Gregory, Maria F CIV USN NUWC DIV NEWPORT RI (USA)</cp:lastModifiedBy>
  <cp:revision>33</cp:revision>
  <cp:lastPrinted>2019-08-09T15:25:39Z</cp:lastPrinted>
  <dcterms:created xsi:type="dcterms:W3CDTF">2019-07-31T16:59:58Z</dcterms:created>
  <dcterms:modified xsi:type="dcterms:W3CDTF">2024-10-07T17:33:31Z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0x0101006906798517F68B49A2775F8ADC95F3DE</vt:lpwstr>
  </property>
  <property fmtid="{D5CDD505-2E9C-101B-9397-08002B2CF9AE}" pid="3" name="MediaServiceImageTags">
    <vt:lpwstr/>
  </property>
</Properties>
</file>