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9"/>
  </p:notesMasterIdLst>
  <p:handoutMasterIdLst>
    <p:handoutMasterId r:id="rId10"/>
  </p:handoutMasterIdLst>
  <p:sldIdLst>
    <p:sldId id="301" r:id="rId5"/>
    <p:sldId id="307" r:id="rId6"/>
    <p:sldId id="308" r:id="rId7"/>
    <p:sldId id="289"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1">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58" autoAdjust="0"/>
  </p:normalViewPr>
  <p:slideViewPr>
    <p:cSldViewPr snapToGrid="0">
      <p:cViewPr varScale="1">
        <p:scale>
          <a:sx n="67" d="100"/>
          <a:sy n="67" d="100"/>
        </p:scale>
        <p:origin x="596" y="60"/>
      </p:cViewPr>
      <p:guideLst>
        <p:guide orient="horz" pos="1581"/>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79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161" cy="465140"/>
          </a:xfrm>
          <a:prstGeom prst="rect">
            <a:avLst/>
          </a:prstGeom>
        </p:spPr>
        <p:txBody>
          <a:bodyPr vert="horz" lIns="92202" tIns="46101" rIns="92202" bIns="46101" rtlCol="0"/>
          <a:lstStyle>
            <a:lvl1pPr algn="l">
              <a:defRPr sz="1200"/>
            </a:lvl1pPr>
          </a:lstStyle>
          <a:p>
            <a:endParaRPr lang="en-US" dirty="0"/>
          </a:p>
        </p:txBody>
      </p:sp>
      <p:sp>
        <p:nvSpPr>
          <p:cNvPr id="3" name="Date Placeholder 2"/>
          <p:cNvSpPr>
            <a:spLocks noGrp="1"/>
          </p:cNvSpPr>
          <p:nvPr>
            <p:ph type="dt" sz="quarter" idx="1"/>
          </p:nvPr>
        </p:nvSpPr>
        <p:spPr>
          <a:xfrm>
            <a:off x="3970636" y="1"/>
            <a:ext cx="3038161" cy="465140"/>
          </a:xfrm>
          <a:prstGeom prst="rect">
            <a:avLst/>
          </a:prstGeom>
        </p:spPr>
        <p:txBody>
          <a:bodyPr vert="horz" lIns="92202" tIns="46101" rIns="92202" bIns="46101" rtlCol="0"/>
          <a:lstStyle>
            <a:lvl1pPr algn="r">
              <a:defRPr sz="1200"/>
            </a:lvl1pPr>
          </a:lstStyle>
          <a:p>
            <a:fld id="{45AF37A5-8C6C-4B3B-9496-5B00BEC1D9B0}" type="datetimeFigureOut">
              <a:rPr lang="en-US" smtClean="0"/>
              <a:t>10/7/2024</a:t>
            </a:fld>
            <a:endParaRPr lang="en-US" dirty="0"/>
          </a:p>
        </p:txBody>
      </p:sp>
      <p:sp>
        <p:nvSpPr>
          <p:cNvPr id="4" name="Footer Placeholder 3"/>
          <p:cNvSpPr>
            <a:spLocks noGrp="1"/>
          </p:cNvSpPr>
          <p:nvPr>
            <p:ph type="ftr" sz="quarter" idx="2"/>
          </p:nvPr>
        </p:nvSpPr>
        <p:spPr>
          <a:xfrm>
            <a:off x="2" y="8829662"/>
            <a:ext cx="3038161" cy="465140"/>
          </a:xfrm>
          <a:prstGeom prst="rect">
            <a:avLst/>
          </a:prstGeom>
        </p:spPr>
        <p:txBody>
          <a:bodyPr vert="horz" lIns="92202" tIns="46101" rIns="92202" bIns="4610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36" y="8829662"/>
            <a:ext cx="3038161" cy="465140"/>
          </a:xfrm>
          <a:prstGeom prst="rect">
            <a:avLst/>
          </a:prstGeom>
        </p:spPr>
        <p:txBody>
          <a:bodyPr vert="horz" lIns="92202" tIns="46101" rIns="92202" bIns="46101" rtlCol="0" anchor="b"/>
          <a:lstStyle>
            <a:lvl1pPr algn="r">
              <a:defRPr sz="1200"/>
            </a:lvl1pPr>
          </a:lstStyle>
          <a:p>
            <a:fld id="{92E18B70-12AC-4C9B-904F-9752132EA8D5}" type="slidenum">
              <a:rPr lang="en-US" smtClean="0"/>
              <a:t>‹#›</a:t>
            </a:fld>
            <a:endParaRPr lang="en-US" dirty="0"/>
          </a:p>
        </p:txBody>
      </p:sp>
    </p:spTree>
    <p:extLst>
      <p:ext uri="{BB962C8B-B14F-4D97-AF65-F5344CB8AC3E}">
        <p14:creationId xmlns:p14="http://schemas.microsoft.com/office/powerpoint/2010/main" val="307886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2" tIns="46576" rIns="93152" bIns="46576"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52" tIns="46576" rIns="93152" bIns="46576" rtlCol="0"/>
          <a:lstStyle>
            <a:lvl1pPr algn="r">
              <a:defRPr sz="1200"/>
            </a:lvl1pPr>
          </a:lstStyle>
          <a:p>
            <a:fld id="{3FF05188-A96E-4A88-9DC7-63D67B5E0F0C}" type="datetimeFigureOut">
              <a:rPr lang="en-US" smtClean="0"/>
              <a:t>10/7/2024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2" tIns="46576" rIns="93152" bIns="4657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2" tIns="46576" rIns="93152"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2" tIns="46576" rIns="93152"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2" tIns="46576" rIns="93152" bIns="46576" rtlCol="0" anchor="b"/>
          <a:lstStyle>
            <a:lvl1pPr algn="r">
              <a:defRPr sz="1200"/>
            </a:lvl1pPr>
          </a:lstStyle>
          <a:p>
            <a:fld id="{A20642C0-C361-47F3-89FE-61B9AA9A47FF}" type="slidenum">
              <a:rPr lang="en-US" smtClean="0"/>
              <a:t>‹#›</a:t>
            </a:fld>
            <a:endParaRPr lang="en-US" dirty="0"/>
          </a:p>
        </p:txBody>
      </p:sp>
    </p:spTree>
    <p:extLst>
      <p:ext uri="{BB962C8B-B14F-4D97-AF65-F5344CB8AC3E}">
        <p14:creationId xmlns:p14="http://schemas.microsoft.com/office/powerpoint/2010/main" val="212477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642C0-C361-47F3-89FE-61B9AA9A47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240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68F7EF-1C81-40D2-A38E-76094CDF6C40}" type="datetime1">
              <a:rPr lang="en-US" smtClean="0">
                <a:solidFill>
                  <a:prstClr val="black">
                    <a:tint val="75000"/>
                  </a:prstClr>
                </a:solidFill>
              </a:rPr>
              <a:t>10/7/2024</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6999"/>
            <a:ext cx="2895600" cy="365125"/>
          </a:xfrm>
        </p:spPr>
        <p:txBody>
          <a:bodyPr/>
          <a:lstStyle>
            <a:lvl1pPr>
              <a:defRPr/>
            </a:lvl1pPr>
          </a:lstStyle>
          <a:p>
            <a:pPr>
              <a:defRPr/>
            </a:pPr>
            <a:r>
              <a:rPr lang="en-US" sz="1200"/>
              <a:t>CUI – Pending Public Release Approval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D89700-2832-4DBD-B69F-B02CE8C9F4E1}" type="slidenum">
              <a:rPr lang="en-US"/>
              <a:pPr>
                <a:defRPr/>
              </a:pPr>
              <a:t>‹#›</a:t>
            </a:fld>
            <a:endParaRPr lang="en-US" dirty="0"/>
          </a:p>
        </p:txBody>
      </p:sp>
    </p:spTree>
    <p:extLst>
      <p:ext uri="{BB962C8B-B14F-4D97-AF65-F5344CB8AC3E}">
        <p14:creationId xmlns:p14="http://schemas.microsoft.com/office/powerpoint/2010/main" val="278284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6727ED-3CB9-493C-B10F-E4C44BAECD91}" type="datetime1">
              <a:rPr lang="en-US" smtClean="0">
                <a:solidFill>
                  <a:prstClr val="black">
                    <a:tint val="75000"/>
                  </a:prstClr>
                </a:solidFill>
              </a:rPr>
              <a:t>10/7/2024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1E4A6F-778D-437C-A8FA-D8BA90063F9E}" type="slidenum">
              <a:rPr lang="en-US"/>
              <a:pPr>
                <a:defRPr/>
              </a:pPr>
              <a:t>‹#›</a:t>
            </a:fld>
            <a:endParaRPr lang="en-US" dirty="0"/>
          </a:p>
        </p:txBody>
      </p:sp>
    </p:spTree>
    <p:extLst>
      <p:ext uri="{BB962C8B-B14F-4D97-AF65-F5344CB8AC3E}">
        <p14:creationId xmlns:p14="http://schemas.microsoft.com/office/powerpoint/2010/main" val="321710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9B43EE-885A-432D-AF12-95EFB39D54BF}" type="datetime1">
              <a:rPr lang="en-US" smtClean="0">
                <a:solidFill>
                  <a:prstClr val="black">
                    <a:tint val="75000"/>
                  </a:prstClr>
                </a:solidFill>
              </a:rPr>
              <a:t>10/7/2024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368396-9170-434B-9B22-227645D7D3E8}" type="slidenum">
              <a:rPr lang="en-US"/>
              <a:pPr>
                <a:defRPr/>
              </a:pPr>
              <a:t>‹#›</a:t>
            </a:fld>
            <a:endParaRPr lang="en-US" dirty="0"/>
          </a:p>
        </p:txBody>
      </p:sp>
    </p:spTree>
    <p:extLst>
      <p:ext uri="{BB962C8B-B14F-4D97-AF65-F5344CB8AC3E}">
        <p14:creationId xmlns:p14="http://schemas.microsoft.com/office/powerpoint/2010/main" val="4178256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dirty="0"/>
          </a:p>
        </p:txBody>
      </p:sp>
      <p:sp>
        <p:nvSpPr>
          <p:cNvPr id="4" name="Rectangle 5"/>
          <p:cNvSpPr>
            <a:spLocks noGrp="1" noChangeArrowheads="1"/>
          </p:cNvSpPr>
          <p:nvPr>
            <p:ph type="ftr" sz="quarter" idx="10"/>
          </p:nvPr>
        </p:nvSpPr>
        <p:spPr>
          <a:xfrm>
            <a:off x="3124200" y="6245225"/>
            <a:ext cx="2895600" cy="476250"/>
          </a:xfrm>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Tree>
    <p:extLst>
      <p:ext uri="{BB962C8B-B14F-4D97-AF65-F5344CB8AC3E}">
        <p14:creationId xmlns:p14="http://schemas.microsoft.com/office/powerpoint/2010/main" val="359236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399" y="23813"/>
            <a:ext cx="7045325"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pPr>
              <a:defRPr/>
            </a:pPr>
            <a:fld id="{09DE0216-3B7D-4A58-A3B4-FDEC90912DB7}" type="datetime1">
              <a:rPr lang="en-US" smtClean="0">
                <a:solidFill>
                  <a:prstClr val="black">
                    <a:tint val="75000"/>
                  </a:prstClr>
                </a:solidFill>
              </a:rPr>
              <a:t>10/7/2024</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pPr fontAlgn="base">
              <a:spcBef>
                <a:spcPct val="0"/>
              </a:spcBef>
              <a:spcAft>
                <a:spcPct val="0"/>
              </a:spcAft>
              <a:defRPr/>
            </a:pPr>
            <a:fld id="{783DA1EA-81FB-4CE0-AEAE-36FAB6319A75}"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87247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91558CF-15D4-478D-8F33-85503AF24980}" type="datetime1">
              <a:rPr lang="en-US" smtClean="0">
                <a:solidFill>
                  <a:prstClr val="black">
                    <a:tint val="75000"/>
                  </a:prstClr>
                </a:solidFill>
              </a:rPr>
              <a:t>10/7/2024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B6DA72-9168-48B8-B9CD-5B45CEC26131}" type="slidenum">
              <a:rPr lang="en-US"/>
              <a:pPr>
                <a:defRPr/>
              </a:pPr>
              <a:t>‹#›</a:t>
            </a:fld>
            <a:endParaRPr lang="en-US" dirty="0"/>
          </a:p>
        </p:txBody>
      </p:sp>
    </p:spTree>
    <p:extLst>
      <p:ext uri="{BB962C8B-B14F-4D97-AF65-F5344CB8AC3E}">
        <p14:creationId xmlns:p14="http://schemas.microsoft.com/office/powerpoint/2010/main" val="403311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9B7670F-E773-467C-9102-529C8F93B7BD}" type="datetime1">
              <a:rPr lang="en-US" smtClean="0">
                <a:solidFill>
                  <a:prstClr val="black">
                    <a:tint val="75000"/>
                  </a:prstClr>
                </a:solidFill>
              </a:rPr>
              <a:t>10/7/2024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0A67D3-FBC5-4602-9642-7038228F45C2}" type="slidenum">
              <a:rPr lang="en-US"/>
              <a:pPr>
                <a:defRPr/>
              </a:pPr>
              <a:t>‹#›</a:t>
            </a:fld>
            <a:endParaRPr lang="en-US" dirty="0"/>
          </a:p>
        </p:txBody>
      </p:sp>
    </p:spTree>
    <p:extLst>
      <p:ext uri="{BB962C8B-B14F-4D97-AF65-F5344CB8AC3E}">
        <p14:creationId xmlns:p14="http://schemas.microsoft.com/office/powerpoint/2010/main" val="72328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4085FD8-E158-41E1-A3E2-A7E2D4A775A8}" type="datetime1">
              <a:rPr lang="en-US" smtClean="0">
                <a:solidFill>
                  <a:prstClr val="black">
                    <a:tint val="75000"/>
                  </a:prstClr>
                </a:solidFill>
              </a:rPr>
              <a:t>10/7/2024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37E377E-68AF-4BF4-9D1F-D48D228CF12C}" type="slidenum">
              <a:rPr lang="en-US"/>
              <a:pPr>
                <a:defRPr/>
              </a:pPr>
              <a:t>‹#›</a:t>
            </a:fld>
            <a:endParaRPr lang="en-US" dirty="0"/>
          </a:p>
        </p:txBody>
      </p:sp>
    </p:spTree>
    <p:extLst>
      <p:ext uri="{BB962C8B-B14F-4D97-AF65-F5344CB8AC3E}">
        <p14:creationId xmlns:p14="http://schemas.microsoft.com/office/powerpoint/2010/main" val="305033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2600" y="23813"/>
            <a:ext cx="7162800" cy="1143000"/>
          </a:xfrm>
        </p:spPr>
        <p:txBody>
          <a:bodyPr/>
          <a:lstStyle/>
          <a:p>
            <a:r>
              <a:rPr lang="en-US"/>
              <a:t>Click to edit Master title style</a:t>
            </a:r>
          </a:p>
        </p:txBody>
      </p:sp>
      <p:sp>
        <p:nvSpPr>
          <p:cNvPr id="3" name="Date Placeholder 3"/>
          <p:cNvSpPr>
            <a:spLocks noGrp="1"/>
          </p:cNvSpPr>
          <p:nvPr>
            <p:ph type="dt" sz="half" idx="10"/>
          </p:nvPr>
        </p:nvSpPr>
        <p:spPr>
          <a:xfrm>
            <a:off x="0" y="6492875"/>
            <a:ext cx="2133600" cy="365125"/>
          </a:xfrm>
        </p:spPr>
        <p:txBody>
          <a:bodyPr/>
          <a:lstStyle>
            <a:lvl1pPr>
              <a:defRPr sz="1000"/>
            </a:lvl1pPr>
          </a:lstStyle>
          <a:p>
            <a:pPr>
              <a:defRPr/>
            </a:pPr>
            <a:fld id="{847F86C5-D37E-46B6-A838-26A173CEF290}" type="datetime1">
              <a:rPr lang="en-US" smtClean="0">
                <a:solidFill>
                  <a:prstClr val="black">
                    <a:tint val="75000"/>
                  </a:prstClr>
                </a:solidFill>
              </a:rPr>
              <a:t>10/7/2024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5" name="Slide Number Placeholder 5"/>
          <p:cNvSpPr>
            <a:spLocks noGrp="1"/>
          </p:cNvSpPr>
          <p:nvPr>
            <p:ph type="sldNum" sz="quarter" idx="12"/>
          </p:nvPr>
        </p:nvSpPr>
        <p:spPr>
          <a:xfrm>
            <a:off x="7010400" y="6492875"/>
            <a:ext cx="2133600" cy="365125"/>
          </a:xfrm>
        </p:spPr>
        <p:txBody>
          <a:bodyPr/>
          <a:lstStyle>
            <a:lvl1pPr>
              <a:defRPr sz="1000"/>
            </a:lvl1pPr>
          </a:lstStyle>
          <a:p>
            <a:pPr>
              <a:defRPr/>
            </a:pPr>
            <a:fld id="{B7012071-428C-40C5-80FE-93F825919984}" type="slidenum">
              <a:rPr lang="en-US"/>
              <a:pPr>
                <a:defRPr/>
              </a:pPr>
              <a:t>‹#›</a:t>
            </a:fld>
            <a:endParaRPr lang="en-US" dirty="0"/>
          </a:p>
        </p:txBody>
      </p:sp>
    </p:spTree>
    <p:extLst>
      <p:ext uri="{BB962C8B-B14F-4D97-AF65-F5344CB8AC3E}">
        <p14:creationId xmlns:p14="http://schemas.microsoft.com/office/powerpoint/2010/main" val="173679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3E0F05-5A71-4D20-96A3-671F55158125}" type="datetime1">
              <a:rPr lang="en-US" smtClean="0">
                <a:solidFill>
                  <a:prstClr val="black">
                    <a:tint val="75000"/>
                  </a:prstClr>
                </a:solidFill>
              </a:rPr>
              <a:t>10/7/2024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B6BABC5-B372-4CB6-B0E7-33CC1EC77748}" type="slidenum">
              <a:rPr lang="en-US"/>
              <a:pPr>
                <a:defRPr/>
              </a:pPr>
              <a:t>‹#›</a:t>
            </a:fld>
            <a:endParaRPr lang="en-US" dirty="0"/>
          </a:p>
        </p:txBody>
      </p:sp>
    </p:spTree>
    <p:extLst>
      <p:ext uri="{BB962C8B-B14F-4D97-AF65-F5344CB8AC3E}">
        <p14:creationId xmlns:p14="http://schemas.microsoft.com/office/powerpoint/2010/main" val="35655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81306F-B6CE-4296-834F-486885E199DE}" type="datetime1">
              <a:rPr lang="en-US" smtClean="0">
                <a:solidFill>
                  <a:prstClr val="black">
                    <a:tint val="75000"/>
                  </a:prstClr>
                </a:solidFill>
              </a:rPr>
              <a:t>10/7/2024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3E6DA7-1E70-4A3B-997D-38BB1EFE1963}" type="slidenum">
              <a:rPr lang="en-US"/>
              <a:pPr>
                <a:defRPr/>
              </a:pPr>
              <a:t>‹#›</a:t>
            </a:fld>
            <a:endParaRPr lang="en-US" dirty="0"/>
          </a:p>
        </p:txBody>
      </p:sp>
    </p:spTree>
    <p:extLst>
      <p:ext uri="{BB962C8B-B14F-4D97-AF65-F5344CB8AC3E}">
        <p14:creationId xmlns:p14="http://schemas.microsoft.com/office/powerpoint/2010/main" val="170683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050AC2-25C3-4CC6-8150-FEBA20F55AA6}" type="datetime1">
              <a:rPr lang="en-US" smtClean="0">
                <a:solidFill>
                  <a:prstClr val="black">
                    <a:tint val="75000"/>
                  </a:prstClr>
                </a:solidFill>
              </a:rPr>
              <a:t>10/7/2024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CC1958-FEBF-4B39-B657-1607DF43BF81}" type="slidenum">
              <a:rPr lang="en-US"/>
              <a:pPr>
                <a:defRPr/>
              </a:pPr>
              <a:t>‹#›</a:t>
            </a:fld>
            <a:endParaRPr lang="en-US" dirty="0"/>
          </a:p>
        </p:txBody>
      </p:sp>
    </p:spTree>
    <p:extLst>
      <p:ext uri="{BB962C8B-B14F-4D97-AF65-F5344CB8AC3E}">
        <p14:creationId xmlns:p14="http://schemas.microsoft.com/office/powerpoint/2010/main" val="106805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1752600" y="23813"/>
            <a:ext cx="716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371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 y="64928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defRPr>
            </a:lvl1pPr>
          </a:lstStyle>
          <a:p>
            <a:pPr>
              <a:defRPr/>
            </a:pPr>
            <a:fld id="{19F99CBC-6660-4EFD-90EF-2F1867738685}" type="datetime1">
              <a:rPr lang="en-US" smtClean="0">
                <a:solidFill>
                  <a:prstClr val="black">
                    <a:tint val="75000"/>
                  </a:prstClr>
                </a:solidFill>
              </a:rPr>
              <a:t>10/7/2024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47700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mj-lt"/>
              <a:buNone/>
              <a:defRPr sz="1000">
                <a:solidFill>
                  <a:srgbClr val="898989"/>
                </a:solidFill>
                <a:latin typeface="Calibri" pitchFamily="34" charset="0"/>
              </a:defRPr>
            </a:lvl1pPr>
          </a:lstStyle>
          <a:p>
            <a:pPr fontAlgn="base">
              <a:spcBef>
                <a:spcPct val="0"/>
              </a:spcBef>
              <a:spcAft>
                <a:spcPct val="0"/>
              </a:spcAft>
              <a:defRPr/>
            </a:pPr>
            <a:fld id="{783DA1EA-81FB-4CE0-AEAE-36FAB6319A75}" type="slidenum">
              <a:rPr lang="en-US"/>
              <a:pPr fontAlgn="base">
                <a:spcBef>
                  <a:spcPct val="0"/>
                </a:spcBef>
                <a:spcAft>
                  <a:spcPct val="0"/>
                </a:spcAft>
                <a:defRPr/>
              </a:pPr>
              <a:t>‹#›</a:t>
            </a:fld>
            <a:endParaRPr lang="en-US" dirty="0"/>
          </a:p>
        </p:txBody>
      </p:sp>
      <p:pic>
        <p:nvPicPr>
          <p:cNvPr id="12295" name="Picture 15" descr="NAVSEA_newport"/>
          <p:cNvPicPr>
            <a:picLocks noChangeAspect="1" noChangeArrowheads="1"/>
          </p:cNvPicPr>
          <p:nvPr userDrawn="1"/>
        </p:nvPicPr>
        <p:blipFill>
          <a:blip r:embed="rId15" cstate="print"/>
          <a:srcRect/>
          <a:stretch>
            <a:fillRect/>
          </a:stretch>
        </p:blipFill>
        <p:spPr bwMode="auto">
          <a:xfrm>
            <a:off x="0" y="0"/>
            <a:ext cx="1363663" cy="750888"/>
          </a:xfrm>
          <a:prstGeom prst="rect">
            <a:avLst/>
          </a:prstGeom>
          <a:noFill/>
          <a:ln w="9525">
            <a:noFill/>
            <a:miter lim="800000"/>
            <a:headEnd/>
            <a:tailEnd/>
          </a:ln>
        </p:spPr>
      </p:pic>
    </p:spTree>
    <p:extLst>
      <p:ext uri="{BB962C8B-B14F-4D97-AF65-F5344CB8AC3E}">
        <p14:creationId xmlns:p14="http://schemas.microsoft.com/office/powerpoint/2010/main" val="1216307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defRPr>
      </a:lvl2pPr>
      <a:lvl3pPr algn="l" rtl="0" eaLnBrk="0" fontAlgn="base" hangingPunct="0">
        <a:spcBef>
          <a:spcPct val="0"/>
        </a:spcBef>
        <a:spcAft>
          <a:spcPct val="0"/>
        </a:spcAft>
        <a:defRPr sz="3600" b="1">
          <a:solidFill>
            <a:schemeClr val="tx1"/>
          </a:solidFill>
          <a:latin typeface="Calibri" pitchFamily="34" charset="0"/>
        </a:defRPr>
      </a:lvl3pPr>
      <a:lvl4pPr algn="l" rtl="0" eaLnBrk="0" fontAlgn="base" hangingPunct="0">
        <a:spcBef>
          <a:spcPct val="0"/>
        </a:spcBef>
        <a:spcAft>
          <a:spcPct val="0"/>
        </a:spcAft>
        <a:defRPr sz="3600" b="1">
          <a:solidFill>
            <a:schemeClr val="tx1"/>
          </a:solidFill>
          <a:latin typeface="Calibri" pitchFamily="34" charset="0"/>
        </a:defRPr>
      </a:lvl4pPr>
      <a:lvl5pPr algn="l"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1099" y="5181600"/>
            <a:ext cx="6781800" cy="1340070"/>
          </a:xfrm>
        </p:spPr>
        <p:txBody>
          <a:bodyPr/>
          <a:lstStyle/>
          <a:p>
            <a:r>
              <a:rPr lang="en-US" sz="1800" i="1" dirty="0">
                <a:solidFill>
                  <a:schemeClr val="tx1">
                    <a:lumMod val="85000"/>
                    <a:lumOff val="15000"/>
                  </a:schemeClr>
                </a:solidFill>
              </a:rPr>
              <a:t>October 2024</a:t>
            </a:r>
          </a:p>
          <a:p>
            <a:r>
              <a:rPr lang="en-US" sz="1600" b="0" i="1" dirty="0">
                <a:solidFill>
                  <a:schemeClr val="tx1">
                    <a:lumMod val="85000"/>
                    <a:lumOff val="15000"/>
                  </a:schemeClr>
                </a:solidFill>
              </a:rPr>
              <a:t>USW Mission Engineering &amp; Analysis Department  </a:t>
            </a:r>
          </a:p>
          <a:p>
            <a:r>
              <a:rPr lang="en-US" sz="1600" b="0" i="1" dirty="0">
                <a:solidFill>
                  <a:schemeClr val="tx1">
                    <a:lumMod val="85000"/>
                    <a:lumOff val="15000"/>
                  </a:schemeClr>
                </a:solidFill>
              </a:rPr>
              <a:t>Naval Undersea Warfare Center Division Newport, RI</a:t>
            </a:r>
            <a:endParaRPr lang="en-US" sz="1600" b="0" dirty="0">
              <a:solidFill>
                <a:schemeClr val="tx1">
                  <a:lumMod val="85000"/>
                  <a:lumOff val="15000"/>
                </a:schemeClr>
              </a:solidFill>
            </a:endParaRPr>
          </a:p>
        </p:txBody>
      </p:sp>
      <p:sp>
        <p:nvSpPr>
          <p:cNvPr id="8" name="Title 1"/>
          <p:cNvSpPr>
            <a:spLocks noGrp="1"/>
          </p:cNvSpPr>
          <p:nvPr>
            <p:ph type="ctrTitle"/>
          </p:nvPr>
        </p:nvSpPr>
        <p:spPr>
          <a:xfrm>
            <a:off x="685800" y="457200"/>
            <a:ext cx="7772400" cy="1707118"/>
          </a:xfrm>
        </p:spPr>
        <p:txBody>
          <a:bodyPr/>
          <a:lstStyle/>
          <a:p>
            <a:r>
              <a:rPr lang="en-US" sz="4400" cap="none" dirty="0"/>
              <a:t>Code 60: Industry Day 2024</a:t>
            </a:r>
            <a:endParaRPr lang="en-US" sz="2000" cap="none" dirty="0"/>
          </a:p>
        </p:txBody>
      </p:sp>
      <p:sp>
        <p:nvSpPr>
          <p:cNvPr id="7" name="TextBox 6"/>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pic>
        <p:nvPicPr>
          <p:cNvPr id="2" name="Picture 1">
            <a:extLst>
              <a:ext uri="{FF2B5EF4-FFF2-40B4-BE49-F238E27FC236}">
                <a16:creationId xmlns:a16="http://schemas.microsoft.com/office/drawing/2014/main" id="{E9E17D8B-12FC-B465-7AF3-C66C021282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9671" y="1710443"/>
            <a:ext cx="3421014" cy="3437113"/>
          </a:xfrm>
          <a:prstGeom prst="rect">
            <a:avLst/>
          </a:prstGeom>
        </p:spPr>
      </p:pic>
    </p:spTree>
    <p:extLst>
      <p:ext uri="{BB962C8B-B14F-4D97-AF65-F5344CB8AC3E}">
        <p14:creationId xmlns:p14="http://schemas.microsoft.com/office/powerpoint/2010/main" val="110560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4F39-5E50-3FAD-92A1-3FC5EC66796C}"/>
              </a:ext>
            </a:extLst>
          </p:cNvPr>
          <p:cNvSpPr>
            <a:spLocks noGrp="1"/>
          </p:cNvSpPr>
          <p:nvPr>
            <p:ph type="title"/>
          </p:nvPr>
        </p:nvSpPr>
        <p:spPr>
          <a:xfrm>
            <a:off x="1279235" y="15875"/>
            <a:ext cx="7045325" cy="1143000"/>
          </a:xfrm>
        </p:spPr>
        <p:txBody>
          <a:bodyPr/>
          <a:lstStyle/>
          <a:p>
            <a:pPr algn="ctr"/>
            <a:r>
              <a:rPr lang="en-US" sz="3600" dirty="0">
                <a:effectLst>
                  <a:outerShdw blurRad="38100" dist="38100" dir="2700000" algn="tl">
                    <a:srgbClr val="000000">
                      <a:alpha val="43137"/>
                    </a:srgbClr>
                  </a:outerShdw>
                </a:effectLst>
              </a:rPr>
              <a:t>USW Mission Engineering &amp; Analysis Department Code 60</a:t>
            </a:r>
            <a:endParaRPr lang="en-US" dirty="0"/>
          </a:p>
        </p:txBody>
      </p:sp>
      <p:sp>
        <p:nvSpPr>
          <p:cNvPr id="4" name="Slide Number Placeholder 3">
            <a:extLst>
              <a:ext uri="{FF2B5EF4-FFF2-40B4-BE49-F238E27FC236}">
                <a16:creationId xmlns:a16="http://schemas.microsoft.com/office/drawing/2014/main" id="{AA159D65-0D64-49B6-324D-CC6BFC8D086A}"/>
              </a:ext>
            </a:extLst>
          </p:cNvPr>
          <p:cNvSpPr>
            <a:spLocks noGrp="1"/>
          </p:cNvSpPr>
          <p:nvPr>
            <p:ph type="sldNum" sz="quarter" idx="12"/>
          </p:nvPr>
        </p:nvSpPr>
        <p:spPr/>
        <p:txBody>
          <a:bodyPr/>
          <a:lstStyle/>
          <a:p>
            <a:pPr fontAlgn="base">
              <a:spcBef>
                <a:spcPct val="0"/>
              </a:spcBef>
              <a:spcAft>
                <a:spcPct val="0"/>
              </a:spcAft>
              <a:defRPr/>
            </a:pPr>
            <a:fld id="{783DA1EA-81FB-4CE0-AEAE-36FAB6319A75}" type="slidenum">
              <a:rPr lang="en-US" smtClean="0"/>
              <a:pPr fontAlgn="base">
                <a:spcBef>
                  <a:spcPct val="0"/>
                </a:spcBef>
                <a:spcAft>
                  <a:spcPct val="0"/>
                </a:spcAft>
                <a:defRPr/>
              </a:pPr>
              <a:t>2</a:t>
            </a:fld>
            <a:endParaRPr lang="en-US" dirty="0"/>
          </a:p>
        </p:txBody>
      </p:sp>
      <p:sp>
        <p:nvSpPr>
          <p:cNvPr id="6" name="Content Placeholder 1">
            <a:extLst>
              <a:ext uri="{FF2B5EF4-FFF2-40B4-BE49-F238E27FC236}">
                <a16:creationId xmlns:a16="http://schemas.microsoft.com/office/drawing/2014/main" id="{C266952C-0289-4943-3AE7-E576ABF55CB8}"/>
              </a:ext>
            </a:extLst>
          </p:cNvPr>
          <p:cNvSpPr>
            <a:spLocks noGrp="1"/>
          </p:cNvSpPr>
          <p:nvPr>
            <p:ph idx="1"/>
          </p:nvPr>
        </p:nvSpPr>
        <p:spPr>
          <a:xfrm>
            <a:off x="222780" y="1087515"/>
            <a:ext cx="4458163" cy="4833561"/>
          </a:xfrm>
        </p:spPr>
        <p:txBody>
          <a:bodyPr/>
          <a:lstStyle/>
          <a:p>
            <a:r>
              <a:rPr lang="en-US" sz="2200" dirty="0">
                <a:latin typeface="Calibri" panose="020F0502020204030204" pitchFamily="34" charset="0"/>
                <a:ea typeface="Calibri" panose="020F0502020204030204" pitchFamily="34" charset="0"/>
              </a:rPr>
              <a:t>Applying analytical principals to define and frame problem sets and offer solutions to stakeholders in the undersea warfare community</a:t>
            </a:r>
          </a:p>
          <a:p>
            <a:pPr lvl="1"/>
            <a:r>
              <a:rPr lang="en-US" sz="2000" dirty="0">
                <a:latin typeface="Calibri" panose="020F0502020204030204" pitchFamily="34" charset="0"/>
                <a:ea typeface="Calibri" panose="020F0502020204030204" pitchFamily="34" charset="0"/>
              </a:rPr>
              <a:t>Fleet support</a:t>
            </a:r>
          </a:p>
          <a:p>
            <a:pPr lvl="1"/>
            <a:r>
              <a:rPr lang="en-US" sz="2000" dirty="0">
                <a:latin typeface="Calibri" panose="020F0502020204030204" pitchFamily="34" charset="0"/>
                <a:ea typeface="Calibri" panose="020F0502020204030204" pitchFamily="34" charset="0"/>
              </a:rPr>
              <a:t>Acquisition support</a:t>
            </a:r>
          </a:p>
          <a:p>
            <a:pPr lvl="1"/>
            <a:r>
              <a:rPr lang="en-US" sz="2000" dirty="0">
                <a:latin typeface="Calibri" panose="020F0502020204030204" pitchFamily="34" charset="0"/>
                <a:ea typeface="Calibri" panose="020F0502020204030204" pitchFamily="34" charset="0"/>
              </a:rPr>
              <a:t>Technology assessments</a:t>
            </a:r>
          </a:p>
          <a:p>
            <a:r>
              <a:rPr lang="en-US" sz="2200" dirty="0">
                <a:latin typeface="Calibri" panose="020F0502020204030204" pitchFamily="34" charset="0"/>
                <a:ea typeface="Calibri" panose="020F0502020204030204" pitchFamily="34" charset="0"/>
              </a:rPr>
              <a:t>Provide insight via comparative assessments, operations research, intelligence, </a:t>
            </a:r>
            <a:r>
              <a:rPr lang="en-US" sz="2200" dirty="0" err="1">
                <a:latin typeface="Calibri" panose="020F0502020204030204" pitchFamily="34" charset="0"/>
                <a:ea typeface="Calibri" panose="020F0502020204030204" pitchFamily="34" charset="0"/>
              </a:rPr>
              <a:t>wargaming</a:t>
            </a:r>
            <a:r>
              <a:rPr lang="en-US" sz="2200" dirty="0">
                <a:latin typeface="Calibri" panose="020F0502020204030204" pitchFamily="34" charset="0"/>
                <a:ea typeface="Calibri" panose="020F0502020204030204" pitchFamily="34" charset="0"/>
              </a:rPr>
              <a:t> and workshops, mission engineering, CONOPS development, and modeling and simulation. </a:t>
            </a:r>
            <a:endParaRPr lang="en-US" sz="2200" dirty="0"/>
          </a:p>
          <a:p>
            <a:endParaRPr lang="en-US" sz="2400" dirty="0"/>
          </a:p>
          <a:p>
            <a:endParaRPr lang="en-US" sz="2400" dirty="0"/>
          </a:p>
        </p:txBody>
      </p:sp>
      <p:pic>
        <p:nvPicPr>
          <p:cNvPr id="7" name="Picture 6">
            <a:extLst>
              <a:ext uri="{FF2B5EF4-FFF2-40B4-BE49-F238E27FC236}">
                <a16:creationId xmlns:a16="http://schemas.microsoft.com/office/drawing/2014/main" id="{4613D230-2BB8-740F-CEE8-B0BE07C496F3}"/>
              </a:ext>
            </a:extLst>
          </p:cNvPr>
          <p:cNvPicPr>
            <a:picLocks noChangeAspect="1"/>
          </p:cNvPicPr>
          <p:nvPr/>
        </p:nvPicPr>
        <p:blipFill>
          <a:blip r:embed="rId2"/>
          <a:stretch>
            <a:fillRect/>
          </a:stretch>
        </p:blipFill>
        <p:spPr>
          <a:xfrm>
            <a:off x="4583289" y="1512017"/>
            <a:ext cx="4435585" cy="4409059"/>
          </a:xfrm>
          <a:prstGeom prst="rect">
            <a:avLst/>
          </a:prstGeom>
        </p:spPr>
      </p:pic>
    </p:spTree>
    <p:extLst>
      <p:ext uri="{BB962C8B-B14F-4D97-AF65-F5344CB8AC3E}">
        <p14:creationId xmlns:p14="http://schemas.microsoft.com/office/powerpoint/2010/main" val="156657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2244" y="424155"/>
            <a:ext cx="6411911" cy="4667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dirty="0">
                <a:effectLst>
                  <a:outerShdw blurRad="38100" dist="38100" dir="2700000" algn="tl">
                    <a:srgbClr val="000000">
                      <a:alpha val="43137"/>
                    </a:srgbClr>
                  </a:outerShdw>
                </a:effectLst>
              </a:rPr>
              <a:t>USW Mission Engineering &amp; Analysis Department  - Code 60</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12" name="Content Placeholder 1"/>
          <p:cNvSpPr txBox="1">
            <a:spLocks/>
          </p:cNvSpPr>
          <p:nvPr/>
        </p:nvSpPr>
        <p:spPr bwMode="auto">
          <a:xfrm>
            <a:off x="333555" y="1115962"/>
            <a:ext cx="8313482" cy="14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70C0"/>
              </a:buClr>
              <a:buSzPct val="100000"/>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70C0"/>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rgbClr val="0070C0"/>
              </a:buClr>
              <a:buSzPct val="100000"/>
              <a:buChar char="»"/>
              <a:defRPr b="1">
                <a:solidFill>
                  <a:schemeClr val="tx1"/>
                </a:solidFill>
                <a:latin typeface="+mn-lt"/>
              </a:defRPr>
            </a:lvl3pPr>
            <a:lvl4pPr marL="1600200" indent="-228600" algn="l" rtl="0" eaLnBrk="0" fontAlgn="base" hangingPunct="0">
              <a:spcBef>
                <a:spcPct val="20000"/>
              </a:spcBef>
              <a:spcAft>
                <a:spcPct val="0"/>
              </a:spcAft>
              <a:buClr>
                <a:srgbClr val="0070C0"/>
              </a:buClr>
              <a:buSzPct val="100000"/>
              <a:buChar char="•"/>
              <a:defRPr sz="1600" b="1">
                <a:solidFill>
                  <a:schemeClr val="tx1"/>
                </a:solidFill>
                <a:latin typeface="+mn-lt"/>
              </a:defRPr>
            </a:lvl4pPr>
            <a:lvl5pPr marL="2057400" indent="-228600" algn="l" rtl="0" eaLnBrk="0" fontAlgn="base" hangingPunct="0">
              <a:spcBef>
                <a:spcPct val="20000"/>
              </a:spcBef>
              <a:spcAft>
                <a:spcPct val="0"/>
              </a:spcAft>
              <a:buClr>
                <a:srgbClr val="0070C0"/>
              </a:buClr>
              <a:buSzPct val="100000"/>
              <a:buChar char="–"/>
              <a:defRPr sz="1600" b="1">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9pPr>
          </a:lstStyle>
          <a:p>
            <a:pPr marL="0" lvl="0" indent="0" eaLnBrk="1" fontAlgn="auto" hangingPunct="1">
              <a:spcAft>
                <a:spcPts val="0"/>
              </a:spcAft>
              <a:buClrTx/>
              <a:buSzTx/>
              <a:buNone/>
            </a:pPr>
            <a:r>
              <a:rPr lang="en-US" sz="1800" dirty="0">
                <a:solidFill>
                  <a:prstClr val="black"/>
                </a:solidFill>
                <a:latin typeface="Calibri"/>
              </a:rPr>
              <a:t>Our Mission: </a:t>
            </a:r>
            <a:r>
              <a:rPr lang="en-US" sz="1600" b="0" dirty="0">
                <a:solidFill>
                  <a:prstClr val="black"/>
                </a:solidFill>
                <a:latin typeface="Calibri"/>
              </a:rPr>
              <a:t>Our mission is to sustain and execute the requisite mission analysis, engineering, and intelligence functions that enable </a:t>
            </a:r>
            <a:r>
              <a:rPr lang="en-US" sz="1600" b="0" dirty="0" err="1">
                <a:solidFill>
                  <a:prstClr val="black"/>
                </a:solidFill>
                <a:latin typeface="Calibri"/>
              </a:rPr>
              <a:t>NUWCDIVNPT</a:t>
            </a:r>
            <a:r>
              <a:rPr lang="en-US" sz="1600" b="0" dirty="0">
                <a:solidFill>
                  <a:prstClr val="black"/>
                </a:solidFill>
                <a:latin typeface="Calibri"/>
              </a:rPr>
              <a:t> to be the nation’s government warfare center for Undersea Warfare.</a:t>
            </a:r>
          </a:p>
          <a:p>
            <a:pPr marL="0" lvl="0" indent="0" eaLnBrk="1" fontAlgn="auto" hangingPunct="1">
              <a:spcAft>
                <a:spcPts val="0"/>
              </a:spcAft>
              <a:buClrTx/>
              <a:buSzTx/>
              <a:buNone/>
            </a:pPr>
            <a:endParaRPr lang="en-US" sz="1600" b="0" dirty="0">
              <a:solidFill>
                <a:prstClr val="black"/>
              </a:solidFill>
              <a:latin typeface="Calibri"/>
            </a:endParaRPr>
          </a:p>
          <a:p>
            <a:pPr marL="0" lvl="0" indent="0" eaLnBrk="1" fontAlgn="auto" hangingPunct="1">
              <a:spcAft>
                <a:spcPts val="0"/>
              </a:spcAft>
              <a:buClrTx/>
              <a:buSzTx/>
              <a:buNone/>
            </a:pPr>
            <a:r>
              <a:rPr lang="en-US" sz="2000" dirty="0">
                <a:solidFill>
                  <a:prstClr val="black"/>
                </a:solidFill>
                <a:latin typeface="Calibri"/>
              </a:rPr>
              <a:t>Our Vision: </a:t>
            </a:r>
            <a:r>
              <a:rPr lang="en-US" sz="1800" b="0" dirty="0">
                <a:solidFill>
                  <a:prstClr val="black"/>
                </a:solidFill>
                <a:latin typeface="Calibri"/>
              </a:rPr>
              <a:t>Be the Navy’s fully trusted and first sought partner for Full Spectrum USW analysis products to achieve USW Maritime Dominance.</a:t>
            </a:r>
          </a:p>
          <a:p>
            <a:pPr marL="0" lvl="0" indent="0" eaLnBrk="1" fontAlgn="auto" hangingPunct="1">
              <a:spcAft>
                <a:spcPts val="0"/>
              </a:spcAft>
              <a:buClrTx/>
              <a:buSzTx/>
              <a:buNone/>
            </a:pPr>
            <a:endParaRPr lang="en-US" sz="2000" b="0" kern="0" dirty="0">
              <a:latin typeface="Calibri" panose="020F0502020204030204" pitchFamily="34" charset="0"/>
              <a:cs typeface="Calibri" panose="020F0502020204030204" pitchFamily="34" charset="0"/>
            </a:endParaRPr>
          </a:p>
        </p:txBody>
      </p:sp>
      <p:sp>
        <p:nvSpPr>
          <p:cNvPr id="16" name="Rectangle 15"/>
          <p:cNvSpPr>
            <a:spLocks noChangeArrowheads="1"/>
          </p:cNvSpPr>
          <p:nvPr/>
        </p:nvSpPr>
        <p:spPr bwMode="auto">
          <a:xfrm>
            <a:off x="282261" y="4982489"/>
            <a:ext cx="4351080" cy="1255696"/>
          </a:xfrm>
          <a:prstGeom prst="rect">
            <a:avLst/>
          </a:prstGeom>
          <a:noFill/>
          <a:ln w="9525">
            <a:noFill/>
            <a:miter lim="800000"/>
            <a:headEnd/>
            <a:tailEnd/>
          </a:ln>
          <a:effectLst/>
        </p:spPr>
        <p:txBody>
          <a:bodyPr wrap="square" lIns="91407" tIns="45704" rIns="91407" bIns="45704">
            <a:spAutoFit/>
          </a:bodyPr>
          <a:lstStyle/>
          <a:p>
            <a:pPr>
              <a:lnSpc>
                <a:spcPct val="90000"/>
              </a:lnSpc>
              <a:spcBef>
                <a:spcPct val="20000"/>
              </a:spcBef>
              <a:defRPr/>
            </a:pPr>
            <a:r>
              <a:rPr lang="en-US" b="1" dirty="0">
                <a:latin typeface="Calibri" panose="020F0502020204030204" pitchFamily="34" charset="0"/>
                <a:cs typeface="Calibri" panose="020F0502020204030204" pitchFamily="34" charset="0"/>
              </a:rPr>
              <a:t>54 Civilian Employees </a:t>
            </a:r>
            <a:endParaRPr lang="en-US" dirty="0">
              <a:latin typeface="Calibri" panose="020F0502020204030204" pitchFamily="34" charset="0"/>
              <a:cs typeface="Calibri" panose="020F0502020204030204" pitchFamily="34" charset="0"/>
            </a:endParaRPr>
          </a:p>
          <a:p>
            <a:pPr marL="171450" indent="-171450">
              <a:lnSpc>
                <a:spcPct val="90000"/>
              </a:lnSpc>
              <a:spcBef>
                <a:spcPct val="20000"/>
              </a:spcBef>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92% Engineers and Scientists</a:t>
            </a:r>
          </a:p>
          <a:p>
            <a:pPr marL="171450" indent="-171450">
              <a:lnSpc>
                <a:spcPct val="90000"/>
              </a:lnSpc>
              <a:spcBef>
                <a:spcPct val="20000"/>
              </a:spcBef>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40% Female, 60% Male</a:t>
            </a:r>
          </a:p>
          <a:p>
            <a:pPr marL="171450" indent="-171450">
              <a:lnSpc>
                <a:spcPct val="90000"/>
              </a:lnSpc>
              <a:spcBef>
                <a:spcPct val="20000"/>
              </a:spcBef>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Average Age – 42 yrs.</a:t>
            </a:r>
          </a:p>
          <a:p>
            <a:pPr marL="285590" indent="-285750">
              <a:lnSpc>
                <a:spcPct val="90000"/>
              </a:lnSpc>
              <a:spcBef>
                <a:spcPct val="20000"/>
              </a:spcBef>
              <a:buFont typeface="Calibri" panose="020F0502020204030204" pitchFamily="34" charset="0"/>
              <a:buChar char="–"/>
              <a:defRPr/>
            </a:pPr>
            <a:endParaRPr lang="en-US" sz="1200" b="1" dirty="0">
              <a:latin typeface="Calibri" panose="020F0502020204030204" pitchFamily="34" charset="0"/>
              <a:cs typeface="Calibri" panose="020F0502020204030204" pitchFamily="34" charset="0"/>
            </a:endParaRPr>
          </a:p>
        </p:txBody>
      </p:sp>
      <p:sp>
        <p:nvSpPr>
          <p:cNvPr id="17" name="TextBox 16"/>
          <p:cNvSpPr txBox="1"/>
          <p:nvPr/>
        </p:nvSpPr>
        <p:spPr>
          <a:xfrm>
            <a:off x="282261" y="4029190"/>
            <a:ext cx="3588175" cy="800219"/>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Customers: </a:t>
            </a:r>
            <a:r>
              <a:rPr lang="en-US" sz="1400" dirty="0">
                <a:latin typeface="Calibri" panose="020F0502020204030204" pitchFamily="34" charset="0"/>
                <a:cs typeface="Calibri" panose="020F0502020204030204" pitchFamily="34" charset="0"/>
              </a:rPr>
              <a:t>PEO COLUMBIA, PEO VIRGINIA,</a:t>
            </a:r>
          </a:p>
          <a:p>
            <a:r>
              <a:rPr lang="en-US" sz="1400" dirty="0" err="1">
                <a:latin typeface="Calibri" panose="020F0502020204030204" pitchFamily="34" charset="0"/>
                <a:cs typeface="Calibri" panose="020F0502020204030204" pitchFamily="34" charset="0"/>
              </a:rPr>
              <a:t>NAVSEA</a:t>
            </a:r>
            <a:r>
              <a:rPr lang="en-US" sz="1400" dirty="0">
                <a:latin typeface="Calibri" panose="020F0502020204030204" pitchFamily="34" charset="0"/>
                <a:cs typeface="Calibri" panose="020F0502020204030204" pitchFamily="34" charset="0"/>
              </a:rPr>
              <a:t> 05, ONR, SSP, NAO, </a:t>
            </a:r>
            <a:r>
              <a:rPr lang="en-US" sz="1400" dirty="0" err="1">
                <a:latin typeface="Calibri" panose="020F0502020204030204" pitchFamily="34" charset="0"/>
                <a:cs typeface="Calibri" panose="020F0502020204030204" pitchFamily="34" charset="0"/>
              </a:rPr>
              <a:t>NAVWAR</a:t>
            </a:r>
            <a:r>
              <a:rPr lang="en-US" sz="1400" dirty="0">
                <a:latin typeface="Calibri" panose="020F0502020204030204" pitchFamily="34" charset="0"/>
                <a:cs typeface="Calibri" panose="020F0502020204030204" pitchFamily="34" charset="0"/>
              </a:rPr>
              <a:t>, PMS351, PMS404, PMS515, and others.</a:t>
            </a:r>
          </a:p>
        </p:txBody>
      </p:sp>
      <p:sp>
        <p:nvSpPr>
          <p:cNvPr id="18" name="Content Placeholder 1"/>
          <p:cNvSpPr txBox="1">
            <a:spLocks/>
          </p:cNvSpPr>
          <p:nvPr/>
        </p:nvSpPr>
        <p:spPr bwMode="auto">
          <a:xfrm>
            <a:off x="282261" y="3138053"/>
            <a:ext cx="7659765" cy="64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70C0"/>
              </a:buClr>
              <a:buSzPct val="100000"/>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70C0"/>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rgbClr val="0070C0"/>
              </a:buClr>
              <a:buSzPct val="100000"/>
              <a:buChar char="»"/>
              <a:defRPr b="1">
                <a:solidFill>
                  <a:schemeClr val="tx1"/>
                </a:solidFill>
                <a:latin typeface="+mn-lt"/>
              </a:defRPr>
            </a:lvl3pPr>
            <a:lvl4pPr marL="1600200" indent="-228600" algn="l" rtl="0" eaLnBrk="0" fontAlgn="base" hangingPunct="0">
              <a:spcBef>
                <a:spcPct val="20000"/>
              </a:spcBef>
              <a:spcAft>
                <a:spcPct val="0"/>
              </a:spcAft>
              <a:buClr>
                <a:srgbClr val="0070C0"/>
              </a:buClr>
              <a:buSzPct val="100000"/>
              <a:buChar char="•"/>
              <a:defRPr sz="1600" b="1">
                <a:solidFill>
                  <a:schemeClr val="tx1"/>
                </a:solidFill>
                <a:latin typeface="+mn-lt"/>
              </a:defRPr>
            </a:lvl4pPr>
            <a:lvl5pPr marL="2057400" indent="-228600" algn="l" rtl="0" eaLnBrk="0" fontAlgn="base" hangingPunct="0">
              <a:spcBef>
                <a:spcPct val="20000"/>
              </a:spcBef>
              <a:spcAft>
                <a:spcPct val="0"/>
              </a:spcAft>
              <a:buClr>
                <a:srgbClr val="0070C0"/>
              </a:buClr>
              <a:buSzPct val="100000"/>
              <a:buChar char="–"/>
              <a:defRPr sz="1600" b="1">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9pPr>
          </a:lstStyle>
          <a:p>
            <a:pPr marL="0" indent="0">
              <a:buClr>
                <a:schemeClr val="tx1"/>
              </a:buClr>
              <a:buFontTx/>
              <a:buNone/>
              <a:defRPr/>
            </a:pPr>
            <a:r>
              <a:rPr lang="en-US" sz="1800" kern="0" dirty="0">
                <a:latin typeface="Calibri" panose="020F0502020204030204" pitchFamily="34" charset="0"/>
                <a:cs typeface="Calibri" panose="020F0502020204030204" pitchFamily="34" charset="0"/>
              </a:rPr>
              <a:t>Warfare Center Technical Capabilities</a:t>
            </a:r>
          </a:p>
          <a:p>
            <a:pPr marL="171450" indent="-171450">
              <a:lnSpc>
                <a:spcPct val="90000"/>
              </a:lnSpc>
              <a:buClr>
                <a:schemeClr val="tx1"/>
              </a:buClr>
              <a:buFont typeface="Arial" panose="020B0604020202020204" pitchFamily="34" charset="0"/>
              <a:buChar char="•"/>
              <a:defRPr/>
            </a:pPr>
            <a:r>
              <a:rPr lang="en-US" sz="1400" b="0" kern="0" dirty="0">
                <a:latin typeface="Calibri" panose="020F0502020204030204" pitchFamily="34" charset="0"/>
                <a:cs typeface="Calibri" panose="020F0502020204030204" pitchFamily="34" charset="0"/>
              </a:rPr>
              <a:t>NP14 – Undersea Warfare (USW) Analysis</a:t>
            </a:r>
          </a:p>
        </p:txBody>
      </p:sp>
      <p:sp>
        <p:nvSpPr>
          <p:cNvPr id="13" name="TextBox 12"/>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7" name="Slide Number Placeholder 6"/>
          <p:cNvSpPr>
            <a:spLocks noGrp="1"/>
          </p:cNvSpPr>
          <p:nvPr>
            <p:ph type="sldNum" sz="quarter" idx="12"/>
          </p:nvPr>
        </p:nvSpPr>
        <p:spPr/>
        <p:txBody>
          <a:bodyPr/>
          <a:lstStyle/>
          <a:p>
            <a:pPr fontAlgn="base">
              <a:spcBef>
                <a:spcPct val="0"/>
              </a:spcBef>
              <a:spcAft>
                <a:spcPct val="0"/>
              </a:spcAft>
              <a:defRPr/>
            </a:pPr>
            <a:fld id="{783DA1EA-81FB-4CE0-AEAE-36FAB6319A75}" type="slidenum">
              <a:rPr lang="en-US" smtClean="0"/>
              <a:pPr fontAlgn="base">
                <a:spcBef>
                  <a:spcPct val="0"/>
                </a:spcBef>
                <a:spcAft>
                  <a:spcPct val="0"/>
                </a:spcAft>
                <a:defRPr/>
              </a:pPr>
              <a:t>3</a:t>
            </a:fld>
            <a:endParaRPr lang="en-US" dirty="0"/>
          </a:p>
        </p:txBody>
      </p:sp>
      <p:pic>
        <p:nvPicPr>
          <p:cNvPr id="2" name="Picture 1">
            <a:extLst>
              <a:ext uri="{FF2B5EF4-FFF2-40B4-BE49-F238E27FC236}">
                <a16:creationId xmlns:a16="http://schemas.microsoft.com/office/drawing/2014/main" id="{48CA3088-45F4-702F-7C0F-3DD4A804A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436" y="4372273"/>
            <a:ext cx="2692267" cy="179468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0355" y="2830927"/>
            <a:ext cx="2464631" cy="1642061"/>
          </a:xfrm>
          <a:prstGeom prst="rect">
            <a:avLst/>
          </a:prstGeom>
        </p:spPr>
      </p:pic>
    </p:spTree>
    <p:extLst>
      <p:ext uri="{BB962C8B-B14F-4D97-AF65-F5344CB8AC3E}">
        <p14:creationId xmlns:p14="http://schemas.microsoft.com/office/powerpoint/2010/main" val="363807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1311564" y="26637"/>
            <a:ext cx="7139709" cy="86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USW Mission Engineering &amp; Analysis Department  - Code 60 Engineering and Technical Services</a:t>
            </a:r>
          </a:p>
        </p:txBody>
      </p:sp>
      <p:sp>
        <p:nvSpPr>
          <p:cNvPr id="3" name="TextBox 2"/>
          <p:cNvSpPr txBox="1"/>
          <p:nvPr/>
        </p:nvSpPr>
        <p:spPr>
          <a:xfrm>
            <a:off x="461367" y="1575739"/>
            <a:ext cx="8221265" cy="3323987"/>
          </a:xfrm>
          <a:prstGeom prst="rect">
            <a:avLst/>
          </a:prstGeom>
          <a:noFill/>
        </p:spPr>
        <p:txBody>
          <a:bodyPr wrap="square" rtlCol="0">
            <a:spAutoFit/>
          </a:bodyPr>
          <a:lstStyle/>
          <a:p>
            <a:pPr lvl="0"/>
            <a:r>
              <a:rPr kumimoji="0" lang="en-US" sz="1800" b="1" i="0" u="none" strike="noStrike" kern="1200" cap="none" spc="0" normalizeH="0" baseline="0" noProof="0" dirty="0">
                <a:ln>
                  <a:noFill/>
                </a:ln>
                <a:solidFill>
                  <a:prstClr val="black"/>
                </a:solidFill>
                <a:effectLst/>
                <a:uLnTx/>
                <a:uFillTx/>
                <a:latin typeface="Calibri"/>
                <a:ea typeface="+mn-ea"/>
                <a:cs typeface="+mn-cs"/>
              </a:rPr>
              <a:t>Summary of Contract Scope:  </a:t>
            </a:r>
            <a:r>
              <a:rPr kumimoji="0" lang="en-US" sz="1800" b="0" i="0" u="none" strike="noStrike" kern="1200" cap="none" spc="0" normalizeH="0" baseline="0" noProof="0" dirty="0">
                <a:ln>
                  <a:noFill/>
                </a:ln>
                <a:solidFill>
                  <a:srgbClr val="0070C0"/>
                </a:solidFill>
                <a:effectLst/>
                <a:uLnTx/>
                <a:uFillTx/>
                <a:latin typeface="Calibri"/>
                <a:ea typeface="+mn-ea"/>
                <a:cs typeface="+mn-cs"/>
              </a:rPr>
              <a:t>C60 d</a:t>
            </a:r>
            <a:r>
              <a:rPr kumimoji="0" lang="en-US" sz="1800" b="0" i="0" u="none" strike="noStrike" kern="1200" cap="none" spc="0" normalizeH="0" baseline="0" noProof="0" dirty="0">
                <a:ln>
                  <a:noFill/>
                </a:ln>
                <a:solidFill>
                  <a:srgbClr val="0070C0"/>
                </a:solidFill>
                <a:effectLst/>
                <a:uLnTx/>
                <a:uFillTx/>
                <a:latin typeface="Calibri"/>
                <a:ea typeface="+mn-ea"/>
                <a:cs typeface="Times New Roman" pitchFamily="18" charset="0"/>
              </a:rPr>
              <a:t>epartment </a:t>
            </a:r>
            <a:r>
              <a:rPr lang="en-US" dirty="0">
                <a:solidFill>
                  <a:srgbClr val="0070C0"/>
                </a:solidFill>
                <a:cs typeface="Times New Roman" pitchFamily="18" charset="0"/>
              </a:rPr>
              <a:t>wide contract for wargaming workshop support and warfare analysis for a variety of sponsors on submarine platforms, weapon systems, and undersea vehicles. These analyses examine the performance of current versions of these systems as well as potential future improvements to the systems, within the context of contemporary undersea warfare challenges. </a:t>
            </a:r>
          </a:p>
          <a:p>
            <a:pPr lvl="0"/>
            <a:endParaRPr lang="en-US" sz="600" b="1" dirty="0"/>
          </a:p>
          <a:p>
            <a:pPr marR="0" lvl="0" algn="l"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Contracting Method: </a:t>
            </a:r>
            <a:r>
              <a:rPr kumimoji="0" lang="en-US" sz="1800" b="0" i="0" u="none" strike="noStrike" kern="1200" cap="none" spc="0" normalizeH="0" baseline="0" noProof="0" dirty="0">
                <a:ln>
                  <a:noFill/>
                </a:ln>
                <a:solidFill>
                  <a:srgbClr val="0070C0"/>
                </a:solidFill>
                <a:effectLst/>
                <a:uLnTx/>
                <a:uFillTx/>
                <a:latin typeface="Calibri"/>
                <a:ea typeface="+mn-ea"/>
                <a:cs typeface="+mn-cs"/>
              </a:rPr>
              <a:t>SAP and Contract Support from Technical Departments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600" b="1" dirty="0"/>
          </a:p>
          <a:p>
            <a:pPr marR="0" lvl="0" algn="l"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Anticipated Period of Performance:  </a:t>
            </a:r>
            <a:r>
              <a:rPr lang="en-US" dirty="0">
                <a:solidFill>
                  <a:srgbClr val="0070C0"/>
                </a:solidFill>
                <a:latin typeface="Calibri"/>
              </a:rPr>
              <a:t>=&lt;</a:t>
            </a:r>
            <a:r>
              <a:rPr kumimoji="0" lang="en-US" sz="1800" b="0" i="0" u="none" strike="noStrike" kern="1200" cap="none" spc="0" normalizeH="0" baseline="0" noProof="0" dirty="0">
                <a:ln>
                  <a:noFill/>
                </a:ln>
                <a:solidFill>
                  <a:srgbClr val="0070C0"/>
                </a:solidFill>
                <a:effectLst/>
                <a:uLnTx/>
                <a:uFillTx/>
                <a:latin typeface="Calibri"/>
                <a:ea typeface="+mn-ea"/>
                <a:cs typeface="+mn-cs"/>
              </a:rPr>
              <a:t>1 year </a:t>
            </a:r>
            <a:r>
              <a:rPr kumimoji="0" lang="en-US" sz="1800" b="0" i="0" u="none" strike="noStrike" kern="1200" cap="none" spc="0" normalizeH="0" baseline="0" noProof="0" dirty="0" err="1">
                <a:ln>
                  <a:noFill/>
                </a:ln>
                <a:solidFill>
                  <a:srgbClr val="0070C0"/>
                </a:solidFill>
                <a:effectLst/>
                <a:uLnTx/>
                <a:uFillTx/>
                <a:latin typeface="Calibri"/>
                <a:ea typeface="+mn-ea"/>
                <a:cs typeface="+mn-cs"/>
              </a:rPr>
              <a:t>PoP</a:t>
            </a: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600" b="1" dirty="0"/>
          </a:p>
          <a:p>
            <a:pPr marR="0" lvl="0" algn="l"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Acquisition Strategy: </a:t>
            </a:r>
            <a:r>
              <a:rPr kumimoji="0" lang="en-US" sz="1800" b="0" i="0" u="none" strike="noStrike" kern="1200" cap="none" spc="0" normalizeH="0" baseline="0" noProof="0" dirty="0">
                <a:ln>
                  <a:noFill/>
                </a:ln>
                <a:solidFill>
                  <a:srgbClr val="0070C0"/>
                </a:solidFill>
                <a:effectLst/>
                <a:uLnTx/>
                <a:uFillTx/>
                <a:latin typeface="Calibri"/>
                <a:ea typeface="+mn-ea"/>
                <a:cs typeface="+mn-cs"/>
              </a:rPr>
              <a:t>TBD</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600" b="1" dirty="0"/>
          </a:p>
          <a:p>
            <a:pPr marR="0" lvl="0" algn="l"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Level of Effort:  </a:t>
            </a:r>
            <a:r>
              <a:rPr kumimoji="0" lang="en-US" sz="1800" b="0" i="0" u="none" strike="noStrike" kern="1200" cap="none" spc="0" normalizeH="0" baseline="0" noProof="0" dirty="0">
                <a:ln>
                  <a:noFill/>
                </a:ln>
                <a:solidFill>
                  <a:srgbClr val="0070C0"/>
                </a:solidFill>
                <a:effectLst/>
                <a:uLnTx/>
                <a:uFillTx/>
                <a:latin typeface="Calibri"/>
                <a:ea typeface="+mn-ea"/>
                <a:cs typeface="+mn-cs"/>
              </a:rPr>
              <a:t>~250 </a:t>
            </a:r>
            <a:r>
              <a:rPr kumimoji="0" lang="en-US" sz="1800" b="0" i="0" u="none" strike="noStrike" kern="1200" cap="none" spc="0" normalizeH="0" baseline="0" noProof="0" dirty="0" err="1">
                <a:ln>
                  <a:noFill/>
                </a:ln>
                <a:solidFill>
                  <a:srgbClr val="0070C0"/>
                </a:solidFill>
                <a:effectLst/>
                <a:uLnTx/>
                <a:uFillTx/>
                <a:latin typeface="Calibri"/>
                <a:ea typeface="+mn-ea"/>
                <a:cs typeface="+mn-cs"/>
              </a:rPr>
              <a:t>hrs</a:t>
            </a:r>
            <a:r>
              <a:rPr kumimoji="0" lang="en-US" sz="1800" b="0" i="0" u="none" strike="noStrike" kern="1200" cap="none" spc="0" normalizeH="0" baseline="0" noProof="0" dirty="0">
                <a:ln>
                  <a:noFill/>
                </a:ln>
                <a:solidFill>
                  <a:srgbClr val="0070C0"/>
                </a:solidFill>
                <a:effectLst/>
                <a:uLnTx/>
                <a:uFillTx/>
                <a:latin typeface="Calibri"/>
                <a:ea typeface="+mn-ea"/>
                <a:cs typeface="+mn-cs"/>
              </a:rPr>
              <a:t> /  ~$400K with approximately 5% ODCs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600" b="1" dirty="0"/>
          </a:p>
          <a:p>
            <a:pPr marR="0" lvl="0" algn="l"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Anticipated work location: </a:t>
            </a:r>
            <a:r>
              <a:rPr kumimoji="0" lang="en-US" sz="1800" b="0" i="0" u="none" strike="noStrike" kern="1200" cap="none" spc="0" normalizeH="0" baseline="0" noProof="0" dirty="0">
                <a:ln>
                  <a:noFill/>
                </a:ln>
                <a:solidFill>
                  <a:srgbClr val="0070C0"/>
                </a:solidFill>
                <a:effectLst/>
                <a:uLnTx/>
                <a:uFillTx/>
                <a:latin typeface="Calibri"/>
                <a:ea typeface="+mn-ea"/>
                <a:cs typeface="+mn-cs"/>
              </a:rPr>
              <a:t>100% on-site</a:t>
            </a:r>
            <a:endParaRPr lang="en-US" sz="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6" name="TextBox 5"/>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4</a:t>
            </a:fld>
            <a:endParaRPr lang="en-US" dirty="0"/>
          </a:p>
        </p:txBody>
      </p:sp>
    </p:spTree>
    <p:extLst>
      <p:ext uri="{BB962C8B-B14F-4D97-AF65-F5344CB8AC3E}">
        <p14:creationId xmlns:p14="http://schemas.microsoft.com/office/powerpoint/2010/main" val="334015675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568886-8bfe-4b58-9f58-a6621cbc7717" xsi:nil="true"/>
    <lcf76f155ced4ddcb4097134ff3c332f xmlns="1a8e9ceb-7708-449f-a721-2c2bc7d506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06798517F68B49A2775F8ADC95F3DE" ma:contentTypeVersion="11" ma:contentTypeDescription="Create a new document." ma:contentTypeScope="" ma:versionID="3d51af53281a462702639e31ccf64399">
  <xsd:schema xmlns:xsd="http://www.w3.org/2001/XMLSchema" xmlns:xs="http://www.w3.org/2001/XMLSchema" xmlns:p="http://schemas.microsoft.com/office/2006/metadata/properties" xmlns:ns2="1a8e9ceb-7708-449f-a721-2c2bc7d50619" xmlns:ns3="6a568886-8bfe-4b58-9f58-a6621cbc7717" targetNamespace="http://schemas.microsoft.com/office/2006/metadata/properties" ma:root="true" ma:fieldsID="84c0ba66e88be6e8fe3083b5454879f5" ns2:_="" ns3:_="">
    <xsd:import namespace="1a8e9ceb-7708-449f-a721-2c2bc7d50619"/>
    <xsd:import namespace="6a568886-8bfe-4b58-9f58-a6621cbc77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e9ceb-7708-449f-a721-2c2bc7d50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568886-8bfe-4b58-9f58-a6621cbc7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30091a-b946-4198-9c04-9a35776a2801}" ma:internalName="TaxCatchAll" ma:showField="CatchAllData" ma:web="6a568886-8bfe-4b58-9f58-a6621cbc77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D2167-9802-4DD0-9183-87603F30D047}">
  <ds:schemaRefs>
    <ds:schemaRef ds:uri="http://schemas.microsoft.com/sharepoint/v3/contenttype/forms"/>
  </ds:schemaRefs>
</ds:datastoreItem>
</file>

<file path=customXml/itemProps2.xml><?xml version="1.0" encoding="utf-8"?>
<ds:datastoreItem xmlns:ds="http://schemas.openxmlformats.org/officeDocument/2006/customXml" ds:itemID="{D3441FCF-2285-4E9A-A3EB-02E10CC3FC06}">
  <ds:schemaRefs>
    <ds:schemaRef ds:uri="http://purl.org/dc/terms/"/>
    <ds:schemaRef ds:uri="2a4b761f-b5ec-4f20-993d-344fc3bbc370"/>
    <ds:schemaRef ds:uri="http://schemas.microsoft.com/office/2006/documentManagement/types"/>
    <ds:schemaRef ds:uri="http://schemas.microsoft.com/office/infopath/2007/PartnerControls"/>
    <ds:schemaRef ds:uri="http://purl.org/dc/elements/1.1/"/>
    <ds:schemaRef ds:uri="238b09e1-5dee-44e5-89f2-655e60817766"/>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58A40DE-F0E4-4413-9FE3-327A7A0FB3E7}"/>
</file>

<file path=docProps/app.xml><?xml version="1.0" encoding="utf-8"?>
<Properties xmlns="http://schemas.openxmlformats.org/officeDocument/2006/extended-properties" xmlns:vt="http://schemas.openxmlformats.org/officeDocument/2006/docPropsVTypes">
  <TotalTime>7771</TotalTime>
  <Words>370</Words>
  <Application>Microsoft Office PowerPoint</Application>
  <PresentationFormat>On-screen Show (4:3)</PresentationFormat>
  <Paragraphs>41</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1_Office Theme</vt:lpstr>
      <vt:lpstr>Code 60: Industry Day 2024</vt:lpstr>
      <vt:lpstr>USW Mission Engineering &amp; Analysis Department Code 60</vt:lpstr>
      <vt:lpstr>USW Mission Engineering &amp; Analysis Department  - Code 60 </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want to minimize disruption to business operations and impacted personnel</dc:title>
  <dc:creator>Jones, Erin K CIV NSWCCD West Bethesda, 38040</dc:creator>
  <cp:lastModifiedBy>Gregory, Maria F CIV USN NUWC DIV NEWPORT RI (USA)</cp:lastModifiedBy>
  <cp:revision>749</cp:revision>
  <cp:lastPrinted>2022-09-07T17:57:20Z</cp:lastPrinted>
  <dcterms:created xsi:type="dcterms:W3CDTF">2014-02-07T20:56:38Z</dcterms:created>
  <dcterms:modified xsi:type="dcterms:W3CDTF">2024-10-07T17:22:10Z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0x0101006906798517F68B49A2775F8ADC95F3DE</vt:lpwstr>
  </property>
</Properties>
</file>